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39"/>
  </p:notesMasterIdLst>
  <p:handoutMasterIdLst>
    <p:handoutMasterId r:id="rId40"/>
  </p:handoutMasterIdLst>
  <p:sldIdLst>
    <p:sldId id="290" r:id="rId5"/>
    <p:sldId id="325" r:id="rId6"/>
    <p:sldId id="273" r:id="rId7"/>
    <p:sldId id="347" r:id="rId8"/>
    <p:sldId id="348" r:id="rId9"/>
    <p:sldId id="349" r:id="rId10"/>
    <p:sldId id="362" r:id="rId11"/>
    <p:sldId id="350" r:id="rId12"/>
    <p:sldId id="351" r:id="rId13"/>
    <p:sldId id="363" r:id="rId14"/>
    <p:sldId id="352" r:id="rId15"/>
    <p:sldId id="353" r:id="rId16"/>
    <p:sldId id="364" r:id="rId17"/>
    <p:sldId id="372" r:id="rId18"/>
    <p:sldId id="354" r:id="rId19"/>
    <p:sldId id="373" r:id="rId20"/>
    <p:sldId id="374" r:id="rId21"/>
    <p:sldId id="355" r:id="rId22"/>
    <p:sldId id="375" r:id="rId23"/>
    <p:sldId id="376" r:id="rId24"/>
    <p:sldId id="365" r:id="rId25"/>
    <p:sldId id="366" r:id="rId26"/>
    <p:sldId id="367" r:id="rId27"/>
    <p:sldId id="368" r:id="rId28"/>
    <p:sldId id="356" r:id="rId29"/>
    <p:sldId id="361" r:id="rId30"/>
    <p:sldId id="358" r:id="rId31"/>
    <p:sldId id="359" r:id="rId32"/>
    <p:sldId id="360" r:id="rId33"/>
    <p:sldId id="379" r:id="rId34"/>
    <p:sldId id="377" r:id="rId35"/>
    <p:sldId id="378" r:id="rId36"/>
    <p:sldId id="380" r:id="rId37"/>
    <p:sldId id="289"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4" autoAdjust="0"/>
    <p:restoredTop sz="95268" autoAdjust="0"/>
  </p:normalViewPr>
  <p:slideViewPr>
    <p:cSldViewPr snapToGrid="0">
      <p:cViewPr varScale="1">
        <p:scale>
          <a:sx n="85" d="100"/>
          <a:sy n="85" d="100"/>
        </p:scale>
        <p:origin x="62" y="91"/>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10/22/2021</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10/22/2021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inrivet.com/dictionary/block/"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coinrivet.com/dictionary/blockchai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11</a:t>
            </a:fld>
            <a:endParaRPr lang="en-US" noProof="0" dirty="0"/>
          </a:p>
        </p:txBody>
      </p:sp>
    </p:spTree>
    <p:extLst>
      <p:ext uri="{BB962C8B-B14F-4D97-AF65-F5344CB8AC3E}">
        <p14:creationId xmlns:p14="http://schemas.microsoft.com/office/powerpoint/2010/main" val="18476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12</a:t>
            </a:fld>
            <a:endParaRPr lang="en-US" noProof="0" dirty="0"/>
          </a:p>
        </p:txBody>
      </p:sp>
    </p:spTree>
    <p:extLst>
      <p:ext uri="{BB962C8B-B14F-4D97-AF65-F5344CB8AC3E}">
        <p14:creationId xmlns:p14="http://schemas.microsoft.com/office/powerpoint/2010/main" val="314733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13</a:t>
            </a:fld>
            <a:endParaRPr lang="en-US" noProof="0" dirty="0"/>
          </a:p>
        </p:txBody>
      </p:sp>
    </p:spTree>
    <p:extLst>
      <p:ext uri="{BB962C8B-B14F-4D97-AF65-F5344CB8AC3E}">
        <p14:creationId xmlns:p14="http://schemas.microsoft.com/office/powerpoint/2010/main" val="289969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Ocak 2009’da ödül blok başına 50 </a:t>
            </a:r>
            <a:r>
              <a:rPr lang="tr-TR" dirty="0" err="1"/>
              <a:t>Bitcoin</a:t>
            </a:r>
            <a:r>
              <a:rPr lang="tr-TR" dirty="0"/>
              <a:t> idi. Bu daha sonra Kasım 2012’de blok başına 25 </a:t>
            </a:r>
            <a:r>
              <a:rPr lang="tr-TR" dirty="0" err="1"/>
              <a:t>Bitcoin’e</a:t>
            </a:r>
            <a:r>
              <a:rPr lang="tr-TR" dirty="0"/>
              <a:t>, Temmuz 2016’da 12,5 </a:t>
            </a:r>
            <a:r>
              <a:rPr lang="tr-TR" dirty="0" err="1"/>
              <a:t>Bitcoin’e</a:t>
            </a:r>
            <a:r>
              <a:rPr lang="tr-TR" dirty="0"/>
              <a:t> düşürüldü. Mayıs 2020’de gerçekleşen yarılanma ile ödül 12,5 </a:t>
            </a:r>
            <a:r>
              <a:rPr lang="tr-TR" dirty="0" err="1"/>
              <a:t>BTC’den</a:t>
            </a:r>
            <a:r>
              <a:rPr lang="tr-TR" dirty="0"/>
              <a:t> 6,25 </a:t>
            </a:r>
            <a:r>
              <a:rPr lang="tr-TR" dirty="0" err="1"/>
              <a:t>BTC’ye</a:t>
            </a:r>
            <a:r>
              <a:rPr lang="tr-TR" dirty="0"/>
              <a:t> düştü. Aynı formülle, ödüller 2140 yılına kadar azalmaya devam edecektir.</a:t>
            </a:r>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14</a:t>
            </a:fld>
            <a:endParaRPr lang="en-US" noProof="0" dirty="0"/>
          </a:p>
        </p:txBody>
      </p:sp>
    </p:spTree>
    <p:extLst>
      <p:ext uri="{BB962C8B-B14F-4D97-AF65-F5344CB8AC3E}">
        <p14:creationId xmlns:p14="http://schemas.microsoft.com/office/powerpoint/2010/main" val="2530008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Miner</a:t>
            </a:r>
            <a:r>
              <a:rPr lang="tr-TR" dirty="0"/>
              <a:t> yeni bloğu ekleyeceği zaman önceki bloktaki </a:t>
            </a:r>
            <a:r>
              <a:rPr lang="tr-TR" dirty="0" err="1"/>
              <a:t>nonce</a:t>
            </a:r>
            <a:r>
              <a:rPr lang="tr-TR" dirty="0"/>
              <a:t> dışındaki tüm değerleri biliyor.</a:t>
            </a:r>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15</a:t>
            </a:fld>
            <a:endParaRPr lang="en-US" noProof="0" dirty="0"/>
          </a:p>
        </p:txBody>
      </p:sp>
    </p:spTree>
    <p:extLst>
      <p:ext uri="{BB962C8B-B14F-4D97-AF65-F5344CB8AC3E}">
        <p14:creationId xmlns:p14="http://schemas.microsoft.com/office/powerpoint/2010/main" val="2683819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Çoğu madencinin aynı zincir üzerinde çalıştıklarını varsayarsak, en hızlı büyüyen en uzun ve en güvenilir olacaktır</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16</a:t>
            </a:fld>
            <a:endParaRPr lang="en-US" noProof="0" dirty="0"/>
          </a:p>
        </p:txBody>
      </p:sp>
    </p:spTree>
    <p:extLst>
      <p:ext uri="{BB962C8B-B14F-4D97-AF65-F5344CB8AC3E}">
        <p14:creationId xmlns:p14="http://schemas.microsoft.com/office/powerpoint/2010/main" val="170173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17</a:t>
            </a:fld>
            <a:endParaRPr lang="en-US" noProof="0" dirty="0"/>
          </a:p>
        </p:txBody>
      </p:sp>
    </p:spTree>
    <p:extLst>
      <p:ext uri="{BB962C8B-B14F-4D97-AF65-F5344CB8AC3E}">
        <p14:creationId xmlns:p14="http://schemas.microsoft.com/office/powerpoint/2010/main" val="2010662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Proof</a:t>
            </a:r>
            <a:r>
              <a:rPr lang="tr-TR" dirty="0"/>
              <a:t> of </a:t>
            </a:r>
            <a:r>
              <a:rPr lang="tr-TR" dirty="0" err="1"/>
              <a:t>Stake</a:t>
            </a:r>
            <a:r>
              <a:rPr lang="tr-TR" dirty="0"/>
              <a:t> sistemini kullanan ilk kripto para birimi </a:t>
            </a:r>
            <a:r>
              <a:rPr lang="tr-TR" dirty="0" err="1"/>
              <a:t>Peercoin’dir</a:t>
            </a:r>
            <a:r>
              <a:rPr lang="tr-TR" dirty="0"/>
              <a:t>.</a:t>
            </a:r>
          </a:p>
          <a:p>
            <a:r>
              <a:rPr lang="tr-TR" sz="1200" b="0" i="0" kern="1200" dirty="0">
                <a:solidFill>
                  <a:schemeClr val="tx1"/>
                </a:solidFill>
                <a:effectLst/>
                <a:latin typeface="+mn-lt"/>
                <a:ea typeface="+mn-ea"/>
                <a:cs typeface="+mn-cs"/>
              </a:rPr>
              <a:t>Tıpkı </a:t>
            </a:r>
            <a:r>
              <a:rPr lang="tr-TR" sz="1200" b="0" i="0" kern="1200" dirty="0" err="1">
                <a:solidFill>
                  <a:schemeClr val="tx1"/>
                </a:solidFill>
                <a:effectLst/>
                <a:latin typeface="+mn-lt"/>
                <a:ea typeface="+mn-ea"/>
                <a:cs typeface="+mn-cs"/>
              </a:rPr>
              <a:t>Proof</a:t>
            </a:r>
            <a:r>
              <a:rPr lang="tr-TR" sz="1200" b="0" i="0" kern="1200" dirty="0">
                <a:solidFill>
                  <a:schemeClr val="tx1"/>
                </a:solidFill>
                <a:effectLst/>
                <a:latin typeface="+mn-lt"/>
                <a:ea typeface="+mn-ea"/>
                <a:cs typeface="+mn-cs"/>
              </a:rPr>
              <a:t> of </a:t>
            </a:r>
            <a:r>
              <a:rPr lang="tr-TR" sz="1200" b="0" i="0" kern="1200" dirty="0" err="1">
                <a:solidFill>
                  <a:schemeClr val="tx1"/>
                </a:solidFill>
                <a:effectLst/>
                <a:latin typeface="+mn-lt"/>
                <a:ea typeface="+mn-ea"/>
                <a:cs typeface="+mn-cs"/>
              </a:rPr>
              <a:t>Work</a:t>
            </a:r>
            <a:r>
              <a:rPr lang="tr-TR" sz="1200" b="0" i="0" kern="1200" dirty="0">
                <a:solidFill>
                  <a:schemeClr val="tx1"/>
                </a:solidFill>
                <a:effectLst/>
                <a:latin typeface="+mn-lt"/>
                <a:ea typeface="+mn-ea"/>
                <a:cs typeface="+mn-cs"/>
              </a:rPr>
              <a:t> sisteminde olduğu gibi </a:t>
            </a:r>
            <a:r>
              <a:rPr lang="tr-TR" sz="1200" b="0" i="0" kern="1200" dirty="0" err="1">
                <a:solidFill>
                  <a:schemeClr val="tx1"/>
                </a:solidFill>
                <a:effectLst/>
                <a:latin typeface="+mn-lt"/>
                <a:ea typeface="+mn-ea"/>
                <a:cs typeface="+mn-cs"/>
              </a:rPr>
              <a:t>PoS</a:t>
            </a:r>
            <a:r>
              <a:rPr lang="tr-TR" sz="1200" b="0" i="0" kern="1200" dirty="0">
                <a:solidFill>
                  <a:schemeClr val="tx1"/>
                </a:solidFill>
                <a:effectLst/>
                <a:latin typeface="+mn-lt"/>
                <a:ea typeface="+mn-ea"/>
                <a:cs typeface="+mn-cs"/>
              </a:rPr>
              <a:t> sistemi için de yanlış işlemlerin onaylanmasının riski, potansiyel olarak kazanabilecekleri ödülden çok daha fazladır. </a:t>
            </a:r>
            <a:r>
              <a:rPr lang="tr-TR" sz="1200" b="0" i="0" kern="1200" dirty="0" err="1">
                <a:solidFill>
                  <a:schemeClr val="tx1"/>
                </a:solidFill>
                <a:effectLst/>
                <a:latin typeface="+mn-lt"/>
                <a:ea typeface="+mn-ea"/>
                <a:cs typeface="+mn-cs"/>
              </a:rPr>
              <a:t>PoS</a:t>
            </a:r>
            <a:r>
              <a:rPr lang="tr-TR" sz="1200" b="0" i="0" kern="1200" dirty="0">
                <a:solidFill>
                  <a:schemeClr val="tx1"/>
                </a:solidFill>
                <a:effectLst/>
                <a:latin typeface="+mn-lt"/>
                <a:ea typeface="+mn-ea"/>
                <a:cs typeface="+mn-cs"/>
              </a:rPr>
              <a:t> sisteminde onaylayıcı kullanıcıların blok başına kazandığı ödül sisteme kilitlediği kripto para miktarından az olduğu sürece sistemin güvenle çalışacağı düşünülür.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18</a:t>
            </a:fld>
            <a:endParaRPr lang="en-US" noProof="0" dirty="0"/>
          </a:p>
        </p:txBody>
      </p:sp>
    </p:spTree>
    <p:extLst>
      <p:ext uri="{BB962C8B-B14F-4D97-AF65-F5344CB8AC3E}">
        <p14:creationId xmlns:p14="http://schemas.microsoft.com/office/powerpoint/2010/main" val="1697277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19</a:t>
            </a:fld>
            <a:endParaRPr lang="en-US" noProof="0" dirty="0"/>
          </a:p>
        </p:txBody>
      </p:sp>
    </p:spTree>
    <p:extLst>
      <p:ext uri="{BB962C8B-B14F-4D97-AF65-F5344CB8AC3E}">
        <p14:creationId xmlns:p14="http://schemas.microsoft.com/office/powerpoint/2010/main" val="4236939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Çatallanma durumunda aynı anda iki zincir birlikte </a:t>
            </a:r>
            <a:r>
              <a:rPr lang="tr-TR" sz="1200" b="0" i="0" kern="1200" dirty="0" err="1">
                <a:solidFill>
                  <a:schemeClr val="tx1"/>
                </a:solidFill>
                <a:effectLst/>
                <a:latin typeface="+mn-lt"/>
                <a:ea typeface="+mn-ea"/>
                <a:cs typeface="+mn-cs"/>
              </a:rPr>
              <a:t>varolur</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PoW</a:t>
            </a:r>
            <a:r>
              <a:rPr lang="tr-TR" sz="1200" b="0" i="0" kern="1200" dirty="0">
                <a:solidFill>
                  <a:schemeClr val="tx1"/>
                </a:solidFill>
                <a:effectLst/>
                <a:latin typeface="+mn-lt"/>
                <a:ea typeface="+mn-ea"/>
                <a:cs typeface="+mn-cs"/>
              </a:rPr>
              <a:t> için bu bir sıkıntı değildir çünkü madenciler ellerindeki işlem gücünü ikiye bölmek istemezler ve ellerine ulaşan zincirlerden kendilerine en mantıklı olanla devam ederler ve eninde sonunda sadece bir tane zincir kalır. </a:t>
            </a:r>
            <a:r>
              <a:rPr lang="tr-TR" sz="1200" b="0" i="0" kern="1200" dirty="0" err="1">
                <a:solidFill>
                  <a:schemeClr val="tx1"/>
                </a:solidFill>
                <a:effectLst/>
                <a:latin typeface="+mn-lt"/>
                <a:ea typeface="+mn-ea"/>
                <a:cs typeface="+mn-cs"/>
              </a:rPr>
              <a:t>PoS’de</a:t>
            </a:r>
            <a:r>
              <a:rPr lang="tr-TR" sz="1200" b="0" i="0" kern="1200" dirty="0">
                <a:solidFill>
                  <a:schemeClr val="tx1"/>
                </a:solidFill>
                <a:effectLst/>
                <a:latin typeface="+mn-lt"/>
                <a:ea typeface="+mn-ea"/>
                <a:cs typeface="+mn-cs"/>
              </a:rPr>
              <a:t> ise madencilerin iki zincirde de madencilik yapmasını engelleyecek bir durum yoktur. Bunun nedeni ise iki zincirde de madencilik yapmaları onlara hiçbir şey kaybettirmez. Hatta eğer bu çatallanma bir saldırı ise ve madenci saldırının başarı olacağını öngörüyorsa saldırıyı destekleyebilir. Bu saldırının özel adı “</a:t>
            </a:r>
            <a:r>
              <a:rPr lang="tr-TR" sz="1200" b="0" i="0" kern="1200" dirty="0" err="1">
                <a:solidFill>
                  <a:schemeClr val="tx1"/>
                </a:solidFill>
                <a:effectLst/>
                <a:latin typeface="+mn-lt"/>
                <a:ea typeface="+mn-ea"/>
                <a:cs typeface="+mn-cs"/>
              </a:rPr>
              <a:t>Nothing</a:t>
            </a:r>
            <a:r>
              <a:rPr lang="tr-TR" sz="1200" b="0" i="0" kern="1200" dirty="0">
                <a:solidFill>
                  <a:schemeClr val="tx1"/>
                </a:solidFill>
                <a:effectLst/>
                <a:latin typeface="+mn-lt"/>
                <a:ea typeface="+mn-ea"/>
                <a:cs typeface="+mn-cs"/>
              </a:rPr>
              <a:t> at </a:t>
            </a:r>
            <a:r>
              <a:rPr lang="tr-TR" sz="1200" b="0" i="0" kern="1200" dirty="0" err="1">
                <a:solidFill>
                  <a:schemeClr val="tx1"/>
                </a:solidFill>
                <a:effectLst/>
                <a:latin typeface="+mn-lt"/>
                <a:ea typeface="+mn-ea"/>
                <a:cs typeface="+mn-cs"/>
              </a:rPr>
              <a:t>Stake</a:t>
            </a:r>
            <a:r>
              <a:rPr lang="tr-TR" sz="1200" b="0" i="0" kern="1200" dirty="0">
                <a:solidFill>
                  <a:schemeClr val="tx1"/>
                </a:solidFill>
                <a:effectLst/>
                <a:latin typeface="+mn-lt"/>
                <a:ea typeface="+mn-ea"/>
                <a:cs typeface="+mn-cs"/>
              </a:rPr>
              <a:t> Attack” </a:t>
            </a:r>
            <a:r>
              <a:rPr lang="tr-TR" sz="1200" b="0" i="0" kern="1200" dirty="0" err="1">
                <a:solidFill>
                  <a:schemeClr val="tx1"/>
                </a:solidFill>
                <a:effectLst/>
                <a:latin typeface="+mn-lt"/>
                <a:ea typeface="+mn-ea"/>
                <a:cs typeface="+mn-cs"/>
              </a:rPr>
              <a:t>dır</a:t>
            </a:r>
            <a:r>
              <a:rPr lang="tr-TR" sz="1200" b="0" i="0" kern="1200" dirty="0">
                <a:solidFill>
                  <a:schemeClr val="tx1"/>
                </a:solidFill>
                <a:effectLst/>
                <a:latin typeface="+mn-lt"/>
                <a:ea typeface="+mn-ea"/>
                <a:cs typeface="+mn-cs"/>
              </a:rPr>
              <a:t>. Bu saldırı nedeniyle </a:t>
            </a:r>
            <a:r>
              <a:rPr lang="tr-TR" sz="1200" b="0" i="0" kern="1200" dirty="0" err="1">
                <a:solidFill>
                  <a:schemeClr val="tx1"/>
                </a:solidFill>
                <a:effectLst/>
                <a:latin typeface="+mn-lt"/>
                <a:ea typeface="+mn-ea"/>
                <a:cs typeface="+mn-cs"/>
              </a:rPr>
              <a:t>PoS</a:t>
            </a:r>
            <a:r>
              <a:rPr lang="tr-TR" sz="1200" b="0" i="0" kern="1200" dirty="0">
                <a:solidFill>
                  <a:schemeClr val="tx1"/>
                </a:solidFill>
                <a:effectLst/>
                <a:latin typeface="+mn-lt"/>
                <a:ea typeface="+mn-ea"/>
                <a:cs typeface="+mn-cs"/>
              </a:rPr>
              <a:t> üzerine </a:t>
            </a:r>
            <a:r>
              <a:rPr lang="tr-TR" sz="1200" b="0" i="0" kern="1200" dirty="0" err="1">
                <a:solidFill>
                  <a:schemeClr val="tx1"/>
                </a:solidFill>
                <a:effectLst/>
                <a:latin typeface="+mn-lt"/>
                <a:ea typeface="+mn-ea"/>
                <a:cs typeface="+mn-cs"/>
              </a:rPr>
              <a:t>PoW’den</a:t>
            </a:r>
            <a:r>
              <a:rPr lang="tr-TR" sz="1200" b="0" i="0" kern="1200" dirty="0">
                <a:solidFill>
                  <a:schemeClr val="tx1"/>
                </a:solidFill>
                <a:effectLst/>
                <a:latin typeface="+mn-lt"/>
                <a:ea typeface="+mn-ea"/>
                <a:cs typeface="+mn-cs"/>
              </a:rPr>
              <a:t> farklı olarak iyileştirmeler yapılması gerekmektedir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20</a:t>
            </a:fld>
            <a:endParaRPr lang="en-US" noProof="0" dirty="0"/>
          </a:p>
        </p:txBody>
      </p:sp>
    </p:spTree>
    <p:extLst>
      <p:ext uri="{BB962C8B-B14F-4D97-AF65-F5344CB8AC3E}">
        <p14:creationId xmlns:p14="http://schemas.microsoft.com/office/powerpoint/2010/main" val="3827190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tr-TR" sz="1200" b="0" i="0" kern="1200" dirty="0" err="1">
                <a:solidFill>
                  <a:schemeClr val="tx1"/>
                </a:solidFill>
                <a:effectLst/>
                <a:latin typeface="+mn-lt"/>
                <a:ea typeface="+mn-ea"/>
                <a:cs typeface="+mn-cs"/>
              </a:rPr>
              <a:t>lk</a:t>
            </a:r>
            <a:r>
              <a:rPr lang="tr-TR" sz="1200" b="0" i="0" kern="1200" dirty="0">
                <a:solidFill>
                  <a:schemeClr val="tx1"/>
                </a:solidFill>
                <a:effectLst/>
                <a:latin typeface="+mn-lt"/>
                <a:ea typeface="+mn-ea"/>
                <a:cs typeface="+mn-cs"/>
              </a:rPr>
              <a:t> bakışta, </a:t>
            </a:r>
            <a:r>
              <a:rPr lang="tr-TR" sz="1200" b="0" i="0" kern="1200" dirty="0" err="1">
                <a:solidFill>
                  <a:schemeClr val="tx1"/>
                </a:solidFill>
                <a:effectLst/>
                <a:latin typeface="+mn-lt"/>
                <a:ea typeface="+mn-ea"/>
                <a:cs typeface="+mn-cs"/>
              </a:rPr>
              <a:t>dBFT</a:t>
            </a:r>
            <a:r>
              <a:rPr lang="tr-TR" sz="1200" b="0" i="0" kern="1200" dirty="0">
                <a:solidFill>
                  <a:schemeClr val="tx1"/>
                </a:solidFill>
                <a:effectLst/>
                <a:latin typeface="+mn-lt"/>
                <a:ea typeface="+mn-ea"/>
                <a:cs typeface="+mn-cs"/>
              </a:rPr>
              <a:t> konsensüs mekanizması </a:t>
            </a:r>
            <a:r>
              <a:rPr lang="tr-TR" sz="1200" b="0" i="0" kern="1200" dirty="0" err="1">
                <a:solidFill>
                  <a:schemeClr val="tx1"/>
                </a:solidFill>
                <a:effectLst/>
                <a:latin typeface="+mn-lt"/>
                <a:ea typeface="+mn-ea"/>
                <a:cs typeface="+mn-cs"/>
              </a:rPr>
              <a:t>Delegated</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Proof</a:t>
            </a:r>
            <a:r>
              <a:rPr lang="tr-TR" sz="1200" b="0" i="0" kern="1200" dirty="0">
                <a:solidFill>
                  <a:schemeClr val="tx1"/>
                </a:solidFill>
                <a:effectLst/>
                <a:latin typeface="+mn-lt"/>
                <a:ea typeface="+mn-ea"/>
                <a:cs typeface="+mn-cs"/>
              </a:rPr>
              <a:t>-of-</a:t>
            </a:r>
            <a:r>
              <a:rPr lang="tr-TR" sz="1200" b="0" i="0" kern="1200" dirty="0" err="1">
                <a:solidFill>
                  <a:schemeClr val="tx1"/>
                </a:solidFill>
                <a:effectLst/>
                <a:latin typeface="+mn-lt"/>
                <a:ea typeface="+mn-ea"/>
                <a:cs typeface="+mn-cs"/>
              </a:rPr>
              <a:t>Stake'e</a:t>
            </a:r>
            <a:r>
              <a:rPr lang="tr-TR" sz="1200" b="0" i="0" kern="1200" dirty="0">
                <a:solidFill>
                  <a:schemeClr val="tx1"/>
                </a:solidFill>
                <a:effectLst/>
                <a:latin typeface="+mn-lt"/>
                <a:ea typeface="+mn-ea"/>
                <a:cs typeface="+mn-cs"/>
              </a:rPr>
              <a:t> benzer. Bir oylama süreci kullanarak, NEO </a:t>
            </a:r>
            <a:r>
              <a:rPr lang="tr-TR" sz="1200" b="0" i="0" kern="1200" dirty="0" err="1">
                <a:solidFill>
                  <a:schemeClr val="tx1"/>
                </a:solidFill>
                <a:effectLst/>
                <a:latin typeface="+mn-lt"/>
                <a:ea typeface="+mn-ea"/>
                <a:cs typeface="+mn-cs"/>
              </a:rPr>
              <a:t>token</a:t>
            </a:r>
            <a:r>
              <a:rPr lang="tr-TR" sz="1200" b="0" i="0" kern="1200" dirty="0">
                <a:solidFill>
                  <a:schemeClr val="tx1"/>
                </a:solidFill>
                <a:effectLst/>
                <a:latin typeface="+mn-lt"/>
                <a:ea typeface="+mn-ea"/>
                <a:cs typeface="+mn-cs"/>
              </a:rPr>
              <a:t> sahipleri delegeler için oy kullanma hakkına sahiptir. Bu, sahip oldukları para miktarından bağımsızdır.</a:t>
            </a:r>
          </a:p>
          <a:p>
            <a:pPr fontAlgn="base"/>
            <a:r>
              <a:rPr lang="tr-TR" sz="1200" b="0" i="0" kern="1200" dirty="0">
                <a:solidFill>
                  <a:schemeClr val="tx1"/>
                </a:solidFill>
                <a:effectLst/>
                <a:latin typeface="+mn-lt"/>
                <a:ea typeface="+mn-ea"/>
                <a:cs typeface="+mn-cs"/>
              </a:rPr>
              <a:t>Konuşmacı teklifi seçilen delegelere gönderir. Tüm işlemleri takip etmeleri ve ağda kaydetmeleri beklenir.</a:t>
            </a:r>
          </a:p>
          <a:p>
            <a:pPr fontAlgn="base"/>
            <a:r>
              <a:rPr lang="tr-TR" sz="1200" b="0" i="0" kern="1200" dirty="0">
                <a:solidFill>
                  <a:schemeClr val="tx1"/>
                </a:solidFill>
                <a:effectLst/>
                <a:latin typeface="+mn-lt"/>
                <a:ea typeface="+mn-ea"/>
                <a:cs typeface="+mn-cs"/>
              </a:rPr>
              <a:t>Delegeler, konuşmacının dürüstlüğünün yanı sıra veri doğruluğunu test etmek için aldıkları teklifi paylaşmakta ve karşılaştırmakta özgürdür. </a:t>
            </a:r>
            <a:r>
              <a:rPr lang="tr-TR" sz="1200" b="0" i="0" u="none" strike="noStrike" kern="1200" dirty="0">
                <a:solidFill>
                  <a:schemeClr val="tx1"/>
                </a:solidFill>
                <a:effectLst/>
                <a:latin typeface="+mn-lt"/>
                <a:ea typeface="+mn-ea"/>
                <a:cs typeface="+mn-cs"/>
                <a:hlinkClick r:id="rId3"/>
              </a:rPr>
              <a:t>Blok</a:t>
            </a:r>
            <a:r>
              <a:rPr lang="tr-TR" sz="1200" b="0" i="0" kern="1200" dirty="0">
                <a:solidFill>
                  <a:schemeClr val="tx1"/>
                </a:solidFill>
                <a:effectLst/>
                <a:latin typeface="+mn-lt"/>
                <a:ea typeface="+mn-ea"/>
                <a:cs typeface="+mn-cs"/>
              </a:rPr>
              <a:t> eklenir </a:t>
            </a:r>
            <a:r>
              <a:rPr lang="tr-TR" sz="1200" b="0" i="0" u="none" strike="noStrike" kern="1200" dirty="0" err="1">
                <a:solidFill>
                  <a:schemeClr val="tx1"/>
                </a:solidFill>
                <a:effectLst/>
                <a:latin typeface="+mn-lt"/>
                <a:ea typeface="+mn-ea"/>
                <a:cs typeface="+mn-cs"/>
                <a:hlinkClick r:id="rId4"/>
              </a:rPr>
              <a:t>blockchain</a:t>
            </a:r>
            <a:r>
              <a:rPr lang="tr-TR" sz="1200" b="0" i="0" kern="1200" dirty="0">
                <a:solidFill>
                  <a:schemeClr val="tx1"/>
                </a:solidFill>
                <a:effectLst/>
                <a:latin typeface="+mn-lt"/>
                <a:ea typeface="+mn-ea"/>
                <a:cs typeface="+mn-cs"/>
              </a:rPr>
              <a:t> delegelerin fazla üçte ikisi uzlaşma ve doğrulamak ise.</a:t>
            </a:r>
          </a:p>
          <a:p>
            <a:pPr fontAlgn="base"/>
            <a:r>
              <a:rPr lang="tr-TR" sz="1200" b="0" i="0" kern="1200" dirty="0">
                <a:solidFill>
                  <a:schemeClr val="tx1"/>
                </a:solidFill>
                <a:effectLst/>
                <a:latin typeface="+mn-lt"/>
                <a:ea typeface="+mn-ea"/>
                <a:cs typeface="+mn-cs"/>
              </a:rPr>
              <a:t>NEO ağında oy kullanmak, gerçek zamanlı olarak gerçekleşen bir süreçtir.</a:t>
            </a:r>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22</a:t>
            </a:fld>
            <a:endParaRPr lang="en-US" noProof="0" dirty="0"/>
          </a:p>
        </p:txBody>
      </p:sp>
    </p:spTree>
    <p:extLst>
      <p:ext uri="{BB962C8B-B14F-4D97-AF65-F5344CB8AC3E}">
        <p14:creationId xmlns:p14="http://schemas.microsoft.com/office/powerpoint/2010/main" val="99268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23</a:t>
            </a:fld>
            <a:endParaRPr lang="en-US" noProof="0" dirty="0"/>
          </a:p>
        </p:txBody>
      </p:sp>
    </p:spTree>
    <p:extLst>
      <p:ext uri="{BB962C8B-B14F-4D97-AF65-F5344CB8AC3E}">
        <p14:creationId xmlns:p14="http://schemas.microsoft.com/office/powerpoint/2010/main" val="40483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25</a:t>
            </a:fld>
            <a:endParaRPr lang="en-US" noProof="0" dirty="0"/>
          </a:p>
        </p:txBody>
      </p:sp>
    </p:spTree>
    <p:extLst>
      <p:ext uri="{BB962C8B-B14F-4D97-AF65-F5344CB8AC3E}">
        <p14:creationId xmlns:p14="http://schemas.microsoft.com/office/powerpoint/2010/main" val="787719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27</a:t>
            </a:fld>
            <a:endParaRPr lang="en-US" noProof="0" dirty="0"/>
          </a:p>
        </p:txBody>
      </p:sp>
    </p:spTree>
    <p:extLst>
      <p:ext uri="{BB962C8B-B14F-4D97-AF65-F5344CB8AC3E}">
        <p14:creationId xmlns:p14="http://schemas.microsoft.com/office/powerpoint/2010/main" val="126482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DAG teknolojisinin olası dezavantajları arasında tamamen ademi merkeziyetçi olmadıklarını söyleyebiliriz. </a:t>
            </a:r>
            <a:r>
              <a:rPr lang="tr-TR" sz="1200" b="0" i="0" kern="1200" dirty="0" err="1">
                <a:solidFill>
                  <a:schemeClr val="tx1"/>
                </a:solidFill>
                <a:effectLst/>
                <a:latin typeface="+mn-lt"/>
                <a:ea typeface="+mn-ea"/>
                <a:cs typeface="+mn-cs"/>
              </a:rPr>
              <a:t>DAG'lara</a:t>
            </a:r>
            <a:r>
              <a:rPr lang="tr-TR" sz="1200" b="0" i="0" kern="1200" dirty="0">
                <a:solidFill>
                  <a:schemeClr val="tx1"/>
                </a:solidFill>
                <a:effectLst/>
                <a:latin typeface="+mn-lt"/>
                <a:ea typeface="+mn-ea"/>
                <a:cs typeface="+mn-cs"/>
              </a:rPr>
              <a:t> dayalı protokollerin çoğu, onları merkezileştirme ile ilişkilendiren belirli unsurları korur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28</a:t>
            </a:fld>
            <a:endParaRPr lang="en-US" noProof="0" dirty="0"/>
          </a:p>
        </p:txBody>
      </p:sp>
    </p:spTree>
    <p:extLst>
      <p:ext uri="{BB962C8B-B14F-4D97-AF65-F5344CB8AC3E}">
        <p14:creationId xmlns:p14="http://schemas.microsoft.com/office/powerpoint/2010/main" val="823360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i="0" kern="1200" dirty="0">
                <a:solidFill>
                  <a:schemeClr val="tx1"/>
                </a:solidFill>
                <a:effectLst/>
                <a:latin typeface="+mn-lt"/>
                <a:ea typeface="+mn-ea"/>
                <a:cs typeface="+mn-cs"/>
              </a:rPr>
              <a:t>Klasik Konsensüs</a:t>
            </a:r>
            <a:r>
              <a:rPr lang="tr-TR" sz="1200" b="0" i="0" kern="1200" dirty="0">
                <a:solidFill>
                  <a:schemeClr val="tx1"/>
                </a:solidFill>
                <a:effectLst/>
                <a:latin typeface="+mn-lt"/>
                <a:ea typeface="+mn-ea"/>
                <a:cs typeface="+mn-cs"/>
              </a:rPr>
              <a:t>: Fikir birliğine ulaşmak için tüm düğümlerin diğer tüm düğümlerle iletişim kurması gerekir.</a:t>
            </a:r>
            <a:br>
              <a:rPr lang="tr-TR" dirty="0"/>
            </a:br>
            <a:r>
              <a:rPr lang="tr-TR" sz="1200" b="1" i="0" kern="1200" dirty="0" err="1">
                <a:solidFill>
                  <a:schemeClr val="tx1"/>
                </a:solidFill>
                <a:effectLst/>
                <a:latin typeface="+mn-lt"/>
                <a:ea typeface="+mn-ea"/>
                <a:cs typeface="+mn-cs"/>
              </a:rPr>
              <a:t>Nakamoto</a:t>
            </a:r>
            <a:r>
              <a:rPr lang="tr-TR" sz="1200" b="0" i="0" kern="1200" dirty="0">
                <a:solidFill>
                  <a:schemeClr val="tx1"/>
                </a:solidFill>
                <a:effectLst/>
                <a:latin typeface="+mn-lt"/>
                <a:ea typeface="+mn-ea"/>
                <a:cs typeface="+mn-cs"/>
              </a:rPr>
              <a:t>: Her bloğu üretmek için bir liderin (madenci) seçildiği İş Kanıtı yoluyla konsensüse ulaşır.</a:t>
            </a:r>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29</a:t>
            </a:fld>
            <a:endParaRPr lang="en-US" noProof="0" dirty="0"/>
          </a:p>
        </p:txBody>
      </p:sp>
    </p:spTree>
    <p:extLst>
      <p:ext uri="{BB962C8B-B14F-4D97-AF65-F5344CB8AC3E}">
        <p14:creationId xmlns:p14="http://schemas.microsoft.com/office/powerpoint/2010/main" val="1613933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30</a:t>
            </a:fld>
            <a:endParaRPr lang="en-US" noProof="0" dirty="0"/>
          </a:p>
        </p:txBody>
      </p:sp>
    </p:spTree>
    <p:extLst>
      <p:ext uri="{BB962C8B-B14F-4D97-AF65-F5344CB8AC3E}">
        <p14:creationId xmlns:p14="http://schemas.microsoft.com/office/powerpoint/2010/main" val="1772923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32</a:t>
            </a:fld>
            <a:endParaRPr lang="en-US" noProof="0" dirty="0"/>
          </a:p>
        </p:txBody>
      </p:sp>
    </p:spTree>
    <p:extLst>
      <p:ext uri="{BB962C8B-B14F-4D97-AF65-F5344CB8AC3E}">
        <p14:creationId xmlns:p14="http://schemas.microsoft.com/office/powerpoint/2010/main" val="3077239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33</a:t>
            </a:fld>
            <a:endParaRPr lang="en-US" noProof="0" dirty="0"/>
          </a:p>
        </p:txBody>
      </p:sp>
    </p:spTree>
    <p:extLst>
      <p:ext uri="{BB962C8B-B14F-4D97-AF65-F5344CB8AC3E}">
        <p14:creationId xmlns:p14="http://schemas.microsoft.com/office/powerpoint/2010/main" val="9474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34</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4</a:t>
            </a:fld>
            <a:endParaRPr lang="en-US" noProof="0" dirty="0"/>
          </a:p>
        </p:txBody>
      </p:sp>
    </p:spTree>
    <p:extLst>
      <p:ext uri="{BB962C8B-B14F-4D97-AF65-F5344CB8AC3E}">
        <p14:creationId xmlns:p14="http://schemas.microsoft.com/office/powerpoint/2010/main" val="29610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5</a:t>
            </a:fld>
            <a:endParaRPr lang="en-US" noProof="0" dirty="0"/>
          </a:p>
        </p:txBody>
      </p:sp>
    </p:spTree>
    <p:extLst>
      <p:ext uri="{BB962C8B-B14F-4D97-AF65-F5344CB8AC3E}">
        <p14:creationId xmlns:p14="http://schemas.microsoft.com/office/powerpoint/2010/main" val="402301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https://fortune.com/2021/01/22/bitcoin-price-double-spend-rumor-btc-usd-30000-blockchain-what-is-double-spend/</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6</a:t>
            </a:fld>
            <a:endParaRPr lang="en-US" noProof="0" dirty="0"/>
          </a:p>
        </p:txBody>
      </p:sp>
    </p:spTree>
    <p:extLst>
      <p:ext uri="{BB962C8B-B14F-4D97-AF65-F5344CB8AC3E}">
        <p14:creationId xmlns:p14="http://schemas.microsoft.com/office/powerpoint/2010/main" val="203524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https://fortune.com/2021/01/22/bitcoin-price-double-spend-rumor-btc-usd-30000-blockchain-what-is-double-spend/</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7</a:t>
            </a:fld>
            <a:endParaRPr lang="en-US" noProof="0" dirty="0"/>
          </a:p>
        </p:txBody>
      </p:sp>
    </p:spTree>
    <p:extLst>
      <p:ext uri="{BB962C8B-B14F-4D97-AF65-F5344CB8AC3E}">
        <p14:creationId xmlns:p14="http://schemas.microsoft.com/office/powerpoint/2010/main" val="318935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Kazanan blok? Diğer katılımcıları da ikna edip blokunu zincire ekletmeye çalışıyorsun.</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8</a:t>
            </a:fld>
            <a:endParaRPr lang="en-US" noProof="0" dirty="0"/>
          </a:p>
        </p:txBody>
      </p:sp>
    </p:spTree>
    <p:extLst>
      <p:ext uri="{BB962C8B-B14F-4D97-AF65-F5344CB8AC3E}">
        <p14:creationId xmlns:p14="http://schemas.microsoft.com/office/powerpoint/2010/main" val="22761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9</a:t>
            </a:fld>
            <a:endParaRPr lang="en-US" noProof="0" dirty="0"/>
          </a:p>
        </p:txBody>
      </p:sp>
    </p:spTree>
    <p:extLst>
      <p:ext uri="{BB962C8B-B14F-4D97-AF65-F5344CB8AC3E}">
        <p14:creationId xmlns:p14="http://schemas.microsoft.com/office/powerpoint/2010/main" val="41803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İstemci, lider düğümüne bir hizmet işlemini çağırmak için bir istek gönderir.</a:t>
            </a:r>
          </a:p>
          <a:p>
            <a:r>
              <a:rPr lang="tr-TR" dirty="0"/>
              <a:t>2- Lider düğüm, diğer düğümlere isteği yayınlar.</a:t>
            </a:r>
          </a:p>
          <a:p>
            <a:r>
              <a:rPr lang="tr-TR" dirty="0"/>
              <a:t>3- Düğümler isteği sorgular ve sonra istemciye bir yanıt gönderir.</a:t>
            </a:r>
          </a:p>
          <a:p>
            <a:r>
              <a:rPr lang="tr-TR" dirty="0"/>
              <a:t>4- İstemci aynı sonuca sahip farklı düğümlerden gelen cevapları f + 1 bekler ve sonuçlandırılıp bütün düğümlere iletilir.</a:t>
            </a:r>
          </a:p>
          <a:p>
            <a:endParaRPr lang="tr-TR" dirty="0"/>
          </a:p>
        </p:txBody>
      </p:sp>
      <p:sp>
        <p:nvSpPr>
          <p:cNvPr id="4" name="Slide Number Placeholder 3"/>
          <p:cNvSpPr>
            <a:spLocks noGrp="1"/>
          </p:cNvSpPr>
          <p:nvPr>
            <p:ph type="sldNum" sz="quarter" idx="5"/>
          </p:nvPr>
        </p:nvSpPr>
        <p:spPr/>
        <p:txBody>
          <a:bodyPr/>
          <a:lstStyle/>
          <a:p>
            <a:fld id="{AABE9C73-6CDE-45E2-97F8-E3C5308FA232}" type="slidenum">
              <a:rPr lang="en-US" noProof="0" smtClean="0"/>
              <a:t>10</a:t>
            </a:fld>
            <a:endParaRPr lang="en-US" noProof="0" dirty="0"/>
          </a:p>
        </p:txBody>
      </p:sp>
    </p:spTree>
    <p:extLst>
      <p:ext uri="{BB962C8B-B14F-4D97-AF65-F5344CB8AC3E}">
        <p14:creationId xmlns:p14="http://schemas.microsoft.com/office/powerpoint/2010/main" val="195082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10/22/2021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10/22/2021</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10/22/2021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10/22/2021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10/22/2021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10/22/2021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coinmarketcap.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a:normAutofit/>
          </a:bodyPr>
          <a:lstStyle/>
          <a:p>
            <a:r>
              <a:rPr lang="tr-TR" dirty="0"/>
              <a:t>BLOCKCHAIN TEKNOLOJİSİ</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a:normAutofit/>
          </a:bodyPr>
          <a:lstStyle/>
          <a:p>
            <a:pPr>
              <a:spcAft>
                <a:spcPts val="600"/>
              </a:spcAft>
            </a:pPr>
            <a:r>
              <a:rPr lang="tr-TR" sz="2400" dirty="0">
                <a:solidFill>
                  <a:schemeClr val="tx2">
                    <a:lumMod val="90000"/>
                  </a:schemeClr>
                </a:solidFill>
              </a:rPr>
              <a:t>BLOCKCHAIN TEMELLERİ</a:t>
            </a:r>
            <a:endParaRPr lang="ru-RU" sz="2400" dirty="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131A-D21D-4D5C-99F6-C23139EC8251}"/>
              </a:ext>
            </a:extLst>
          </p:cNvPr>
          <p:cNvSpPr>
            <a:spLocks noGrp="1"/>
          </p:cNvSpPr>
          <p:nvPr>
            <p:ph type="title"/>
          </p:nvPr>
        </p:nvSpPr>
        <p:spPr/>
        <p:txBody>
          <a:bodyPr/>
          <a:lstStyle/>
          <a:p>
            <a:r>
              <a:rPr lang="sv-SE" dirty="0"/>
              <a:t>Pratik Bizans Hata Toleransı (PBFT)</a:t>
            </a:r>
            <a:endParaRPr lang="tr-TR" dirty="0"/>
          </a:p>
        </p:txBody>
      </p:sp>
      <p:pic>
        <p:nvPicPr>
          <p:cNvPr id="3" name="Picture 2">
            <a:extLst>
              <a:ext uri="{FF2B5EF4-FFF2-40B4-BE49-F238E27FC236}">
                <a16:creationId xmlns:a16="http://schemas.microsoft.com/office/drawing/2014/main" id="{E9A6A96D-82CA-470F-B02D-D6AA91B51C5A}"/>
              </a:ext>
            </a:extLst>
          </p:cNvPr>
          <p:cNvPicPr>
            <a:picLocks noChangeAspect="1"/>
          </p:cNvPicPr>
          <p:nvPr/>
        </p:nvPicPr>
        <p:blipFill>
          <a:blip r:embed="rId3"/>
          <a:stretch>
            <a:fillRect/>
          </a:stretch>
        </p:blipFill>
        <p:spPr>
          <a:xfrm>
            <a:off x="5588000" y="1732950"/>
            <a:ext cx="6118578" cy="4571187"/>
          </a:xfrm>
          <a:prstGeom prst="rect">
            <a:avLst/>
          </a:prstGeom>
        </p:spPr>
      </p:pic>
      <p:pic>
        <p:nvPicPr>
          <p:cNvPr id="4" name="Picture 3">
            <a:extLst>
              <a:ext uri="{FF2B5EF4-FFF2-40B4-BE49-F238E27FC236}">
                <a16:creationId xmlns:a16="http://schemas.microsoft.com/office/drawing/2014/main" id="{10B9D28E-B43B-4762-B1C1-43A25EF12137}"/>
              </a:ext>
            </a:extLst>
          </p:cNvPr>
          <p:cNvPicPr>
            <a:picLocks noChangeAspect="1"/>
          </p:cNvPicPr>
          <p:nvPr/>
        </p:nvPicPr>
        <p:blipFill>
          <a:blip r:embed="rId4"/>
          <a:stretch>
            <a:fillRect/>
          </a:stretch>
        </p:blipFill>
        <p:spPr>
          <a:xfrm>
            <a:off x="801511" y="5183315"/>
            <a:ext cx="4075289" cy="1120822"/>
          </a:xfrm>
          <a:prstGeom prst="rect">
            <a:avLst/>
          </a:prstGeom>
        </p:spPr>
      </p:pic>
      <p:sp>
        <p:nvSpPr>
          <p:cNvPr id="5" name="Rectangle 4">
            <a:extLst>
              <a:ext uri="{FF2B5EF4-FFF2-40B4-BE49-F238E27FC236}">
                <a16:creationId xmlns:a16="http://schemas.microsoft.com/office/drawing/2014/main" id="{922C7928-FE86-48CA-BEAC-C95991182786}"/>
              </a:ext>
            </a:extLst>
          </p:cNvPr>
          <p:cNvSpPr/>
          <p:nvPr/>
        </p:nvSpPr>
        <p:spPr>
          <a:xfrm>
            <a:off x="1066800" y="2404839"/>
            <a:ext cx="4318000" cy="1477328"/>
          </a:xfrm>
          <a:prstGeom prst="rect">
            <a:avLst/>
          </a:prstGeom>
        </p:spPr>
        <p:txBody>
          <a:bodyPr wrap="square">
            <a:spAutoFit/>
          </a:bodyPr>
          <a:lstStyle/>
          <a:p>
            <a:r>
              <a:rPr lang="tr-TR" dirty="0" err="1"/>
              <a:t>Nakamoto</a:t>
            </a:r>
            <a:r>
              <a:rPr lang="tr-TR" dirty="0"/>
              <a:t> </a:t>
            </a:r>
            <a:r>
              <a:rPr lang="tr-TR" dirty="0" err="1"/>
              <a:t>Consensus</a:t>
            </a:r>
            <a:r>
              <a:rPr lang="tr-TR" dirty="0"/>
              <a:t>, 2009 yılında icat edilmeden önce, bilgisayar bilimcilerinin farklı bir dizi özelliğe sahip olan </a:t>
            </a:r>
            <a:r>
              <a:rPr lang="tr-TR" b="1" dirty="0"/>
              <a:t>Bizans generalleri problemine farklı bir çözümü vardı. </a:t>
            </a:r>
            <a:r>
              <a:rPr lang="tr-TR" b="1" dirty="0" err="1"/>
              <a:t>pBFT</a:t>
            </a:r>
            <a:r>
              <a:rPr lang="tr-TR" b="1" dirty="0"/>
              <a:t>!</a:t>
            </a:r>
          </a:p>
        </p:txBody>
      </p:sp>
    </p:spTree>
    <p:extLst>
      <p:ext uri="{BB962C8B-B14F-4D97-AF65-F5344CB8AC3E}">
        <p14:creationId xmlns:p14="http://schemas.microsoft.com/office/powerpoint/2010/main" val="356094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sv-SE" dirty="0"/>
              <a:t>Pratik Bizans Hata Toleransı (PBFT)</a:t>
            </a:r>
            <a:endParaRPr lang="tr-TR" dirty="0"/>
          </a:p>
        </p:txBody>
      </p:sp>
      <p:sp>
        <p:nvSpPr>
          <p:cNvPr id="5" name="Rectangle 4">
            <a:extLst>
              <a:ext uri="{FF2B5EF4-FFF2-40B4-BE49-F238E27FC236}">
                <a16:creationId xmlns:a16="http://schemas.microsoft.com/office/drawing/2014/main" id="{2FBF8CD9-CED3-482F-8644-FFF529C7141F}"/>
              </a:ext>
            </a:extLst>
          </p:cNvPr>
          <p:cNvSpPr/>
          <p:nvPr/>
        </p:nvSpPr>
        <p:spPr>
          <a:xfrm>
            <a:off x="643467" y="1828589"/>
            <a:ext cx="11096977" cy="707886"/>
          </a:xfrm>
          <a:prstGeom prst="rect">
            <a:avLst/>
          </a:prstGeom>
        </p:spPr>
        <p:txBody>
          <a:bodyPr wrap="square">
            <a:spAutoFit/>
          </a:bodyPr>
          <a:lstStyle/>
          <a:p>
            <a:r>
              <a:rPr lang="tr-TR" sz="2000" dirty="0"/>
              <a:t>| </a:t>
            </a:r>
            <a:r>
              <a:rPr lang="tr-TR" sz="2000" dirty="0" err="1"/>
              <a:t>pBFT</a:t>
            </a:r>
            <a:r>
              <a:rPr lang="tr-TR" sz="2000" dirty="0"/>
              <a:t> (Pratik Bizans Hata Toleransı), </a:t>
            </a:r>
            <a:r>
              <a:rPr lang="tr-TR" sz="2000" b="1" dirty="0"/>
              <a:t>özellikle üyelerin kısmen güvendiği </a:t>
            </a:r>
            <a:r>
              <a:rPr lang="tr-TR" sz="2000" dirty="0"/>
              <a:t>konsorsiyumlar (&lt;20) için uygun bir konsensüs algoritmasıdır. |</a:t>
            </a:r>
          </a:p>
        </p:txBody>
      </p:sp>
      <p:sp>
        <p:nvSpPr>
          <p:cNvPr id="8" name="Rectangle 7">
            <a:extLst>
              <a:ext uri="{FF2B5EF4-FFF2-40B4-BE49-F238E27FC236}">
                <a16:creationId xmlns:a16="http://schemas.microsoft.com/office/drawing/2014/main" id="{EB6C5929-2B51-4874-B1DE-1336B6A84F8B}"/>
              </a:ext>
            </a:extLst>
          </p:cNvPr>
          <p:cNvSpPr/>
          <p:nvPr/>
        </p:nvSpPr>
        <p:spPr>
          <a:xfrm>
            <a:off x="643467" y="2668601"/>
            <a:ext cx="1575111" cy="461665"/>
          </a:xfrm>
          <a:prstGeom prst="rect">
            <a:avLst/>
          </a:prstGeom>
        </p:spPr>
        <p:txBody>
          <a:bodyPr wrap="none">
            <a:spAutoFit/>
          </a:bodyPr>
          <a:lstStyle/>
          <a:p>
            <a:r>
              <a:rPr lang="tr-TR" sz="2400" b="1" dirty="0"/>
              <a:t>Avantajları</a:t>
            </a:r>
            <a:endParaRPr lang="tr-TR" dirty="0"/>
          </a:p>
        </p:txBody>
      </p:sp>
      <p:sp>
        <p:nvSpPr>
          <p:cNvPr id="10" name="Rectangle 9">
            <a:extLst>
              <a:ext uri="{FF2B5EF4-FFF2-40B4-BE49-F238E27FC236}">
                <a16:creationId xmlns:a16="http://schemas.microsoft.com/office/drawing/2014/main" id="{B817EB5D-3E4D-45F0-9C8E-97FBD25E71EE}"/>
              </a:ext>
            </a:extLst>
          </p:cNvPr>
          <p:cNvSpPr/>
          <p:nvPr/>
        </p:nvSpPr>
        <p:spPr>
          <a:xfrm>
            <a:off x="4520889" y="2668601"/>
            <a:ext cx="2051972" cy="461665"/>
          </a:xfrm>
          <a:prstGeom prst="rect">
            <a:avLst/>
          </a:prstGeom>
        </p:spPr>
        <p:txBody>
          <a:bodyPr wrap="none">
            <a:spAutoFit/>
          </a:bodyPr>
          <a:lstStyle/>
          <a:p>
            <a:r>
              <a:rPr lang="tr-TR" sz="2400" b="1" dirty="0"/>
              <a:t>Dezavantajları</a:t>
            </a:r>
            <a:endParaRPr lang="tr-TR" dirty="0"/>
          </a:p>
        </p:txBody>
      </p:sp>
      <p:sp>
        <p:nvSpPr>
          <p:cNvPr id="11" name="Rectangle 10">
            <a:extLst>
              <a:ext uri="{FF2B5EF4-FFF2-40B4-BE49-F238E27FC236}">
                <a16:creationId xmlns:a16="http://schemas.microsoft.com/office/drawing/2014/main" id="{A244C732-B448-45A6-94C2-62FD37AC4299}"/>
              </a:ext>
            </a:extLst>
          </p:cNvPr>
          <p:cNvSpPr/>
          <p:nvPr/>
        </p:nvSpPr>
        <p:spPr>
          <a:xfrm>
            <a:off x="8703423" y="2668600"/>
            <a:ext cx="1024448" cy="461665"/>
          </a:xfrm>
          <a:prstGeom prst="rect">
            <a:avLst/>
          </a:prstGeom>
        </p:spPr>
        <p:txBody>
          <a:bodyPr wrap="none">
            <a:spAutoFit/>
          </a:bodyPr>
          <a:lstStyle/>
          <a:p>
            <a:r>
              <a:rPr lang="tr-TR" sz="2400" b="1" dirty="0"/>
              <a:t>Örnek</a:t>
            </a:r>
            <a:endParaRPr lang="tr-TR" dirty="0"/>
          </a:p>
        </p:txBody>
      </p:sp>
      <p:sp>
        <p:nvSpPr>
          <p:cNvPr id="9" name="Rectangle 8">
            <a:extLst>
              <a:ext uri="{FF2B5EF4-FFF2-40B4-BE49-F238E27FC236}">
                <a16:creationId xmlns:a16="http://schemas.microsoft.com/office/drawing/2014/main" id="{48879E6C-0F8D-43AF-9AF8-A7D0FC0B0BD2}"/>
              </a:ext>
            </a:extLst>
          </p:cNvPr>
          <p:cNvSpPr/>
          <p:nvPr/>
        </p:nvSpPr>
        <p:spPr>
          <a:xfrm>
            <a:off x="508000" y="3200189"/>
            <a:ext cx="3654159" cy="1200329"/>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Üyelerin </a:t>
            </a:r>
            <a:r>
              <a:rPr lang="tr-TR" b="1" dirty="0">
                <a:solidFill>
                  <a:srgbClr val="292929"/>
                </a:solidFill>
                <a:latin typeface="charter"/>
              </a:rPr>
              <a:t>kısmen güvenilir</a:t>
            </a:r>
            <a:r>
              <a:rPr lang="tr-TR" dirty="0">
                <a:solidFill>
                  <a:srgbClr val="292929"/>
                </a:solidFill>
                <a:latin typeface="charter"/>
              </a:rPr>
              <a:t> olduğu kurumsal konsorsiyumlar</a:t>
            </a:r>
          </a:p>
          <a:p>
            <a:pPr marL="285750" indent="-285750">
              <a:buFont typeface="Arial" panose="020B0604020202020204" pitchFamily="34" charset="0"/>
              <a:buChar char="•"/>
            </a:pPr>
            <a:r>
              <a:rPr lang="tr-TR" dirty="0">
                <a:solidFill>
                  <a:srgbClr val="292929"/>
                </a:solidFill>
                <a:latin typeface="charter"/>
              </a:rPr>
              <a:t>Onaya Gerek yok</a:t>
            </a:r>
          </a:p>
          <a:p>
            <a:pPr marL="285750" indent="-285750">
              <a:buFont typeface="Arial" panose="020B0604020202020204" pitchFamily="34" charset="0"/>
              <a:buChar char="•"/>
            </a:pPr>
            <a:r>
              <a:rPr lang="tr-TR" dirty="0">
                <a:solidFill>
                  <a:srgbClr val="292929"/>
                </a:solidFill>
                <a:latin typeface="charter"/>
              </a:rPr>
              <a:t>Enerji tüketimi</a:t>
            </a:r>
          </a:p>
        </p:txBody>
      </p:sp>
      <p:sp>
        <p:nvSpPr>
          <p:cNvPr id="13" name="Rectangle 12">
            <a:extLst>
              <a:ext uri="{FF2B5EF4-FFF2-40B4-BE49-F238E27FC236}">
                <a16:creationId xmlns:a16="http://schemas.microsoft.com/office/drawing/2014/main" id="{21370222-8EDA-4C9B-B4E0-F9B85CCE8AC2}"/>
              </a:ext>
            </a:extLst>
          </p:cNvPr>
          <p:cNvSpPr/>
          <p:nvPr/>
        </p:nvSpPr>
        <p:spPr>
          <a:xfrm>
            <a:off x="4268920" y="3200189"/>
            <a:ext cx="3654159" cy="1754326"/>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İletilen toplam mesaj sayısı fazla</a:t>
            </a:r>
          </a:p>
          <a:p>
            <a:pPr marL="285750" indent="-285750">
              <a:buFont typeface="Arial" panose="020B0604020202020204" pitchFamily="34" charset="0"/>
              <a:buChar char="•"/>
            </a:pPr>
            <a:r>
              <a:rPr lang="tr-TR" dirty="0">
                <a:solidFill>
                  <a:srgbClr val="292929"/>
                </a:solidFill>
                <a:latin typeface="charter"/>
              </a:rPr>
              <a:t>Performans</a:t>
            </a:r>
          </a:p>
          <a:p>
            <a:pPr marL="285750" indent="-285750">
              <a:buFont typeface="Arial" panose="020B0604020202020204" pitchFamily="34" charset="0"/>
              <a:buChar char="•"/>
            </a:pPr>
            <a:r>
              <a:rPr lang="tr-TR" dirty="0">
                <a:solidFill>
                  <a:srgbClr val="292929"/>
                </a:solidFill>
                <a:latin typeface="charter"/>
              </a:rPr>
              <a:t>Ölçeklenebilirlik</a:t>
            </a:r>
          </a:p>
          <a:p>
            <a:pPr marL="285750" indent="-285750">
              <a:buFont typeface="Arial" panose="020B0604020202020204" pitchFamily="34" charset="0"/>
              <a:buChar char="•"/>
            </a:pPr>
            <a:r>
              <a:rPr lang="tr-TR" dirty="0" err="1">
                <a:solidFill>
                  <a:srgbClr val="292929"/>
                </a:solidFill>
                <a:latin typeface="charter"/>
              </a:rPr>
              <a:t>Node’lar</a:t>
            </a:r>
            <a:r>
              <a:rPr lang="tr-TR" dirty="0">
                <a:solidFill>
                  <a:srgbClr val="292929"/>
                </a:solidFill>
                <a:latin typeface="charter"/>
              </a:rPr>
              <a:t> sağladıkları bilgiden emin olmalı</a:t>
            </a:r>
          </a:p>
          <a:p>
            <a:pPr marL="285750" indent="-285750">
              <a:buFont typeface="Arial" panose="020B0604020202020204" pitchFamily="34" charset="0"/>
              <a:buChar char="•"/>
            </a:pPr>
            <a:r>
              <a:rPr lang="tr-TR" dirty="0" err="1">
                <a:solidFill>
                  <a:srgbClr val="292929"/>
                </a:solidFill>
                <a:latin typeface="charter"/>
              </a:rPr>
              <a:t>Sybil</a:t>
            </a:r>
            <a:r>
              <a:rPr lang="tr-TR" dirty="0">
                <a:solidFill>
                  <a:srgbClr val="292929"/>
                </a:solidFill>
                <a:latin typeface="charter"/>
              </a:rPr>
              <a:t> saldırıları</a:t>
            </a:r>
          </a:p>
        </p:txBody>
      </p:sp>
      <p:sp>
        <p:nvSpPr>
          <p:cNvPr id="14" name="Rectangle 13">
            <a:extLst>
              <a:ext uri="{FF2B5EF4-FFF2-40B4-BE49-F238E27FC236}">
                <a16:creationId xmlns:a16="http://schemas.microsoft.com/office/drawing/2014/main" id="{81C93CB2-1063-465A-9552-2FAD5B63D27E}"/>
              </a:ext>
            </a:extLst>
          </p:cNvPr>
          <p:cNvSpPr/>
          <p:nvPr/>
        </p:nvSpPr>
        <p:spPr>
          <a:xfrm>
            <a:off x="8029840" y="3256649"/>
            <a:ext cx="3654159" cy="646331"/>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Hyperledger</a:t>
            </a:r>
            <a:r>
              <a:rPr lang="tr-TR" dirty="0">
                <a:solidFill>
                  <a:srgbClr val="292929"/>
                </a:solidFill>
                <a:latin typeface="charter"/>
              </a:rPr>
              <a:t> </a:t>
            </a:r>
            <a:r>
              <a:rPr lang="tr-TR" dirty="0" err="1">
                <a:solidFill>
                  <a:srgbClr val="292929"/>
                </a:solidFill>
                <a:latin typeface="charter"/>
              </a:rPr>
              <a:t>Fabric</a:t>
            </a:r>
            <a:endParaRPr lang="tr-TR" dirty="0">
              <a:solidFill>
                <a:srgbClr val="292929"/>
              </a:solidFill>
              <a:latin typeface="charter"/>
            </a:endParaRPr>
          </a:p>
          <a:p>
            <a:pPr marL="285750" indent="-285750">
              <a:buFont typeface="Arial" panose="020B0604020202020204" pitchFamily="34" charset="0"/>
              <a:buChar char="•"/>
            </a:pPr>
            <a:r>
              <a:rPr lang="tr-TR" dirty="0" err="1">
                <a:solidFill>
                  <a:srgbClr val="292929"/>
                </a:solidFill>
                <a:latin typeface="charter"/>
              </a:rPr>
              <a:t>Hyperledger</a:t>
            </a:r>
            <a:r>
              <a:rPr lang="tr-TR" dirty="0">
                <a:solidFill>
                  <a:srgbClr val="292929"/>
                </a:solidFill>
                <a:latin typeface="charter"/>
              </a:rPr>
              <a:t> </a:t>
            </a:r>
            <a:r>
              <a:rPr lang="tr-TR" dirty="0" err="1">
                <a:solidFill>
                  <a:srgbClr val="292929"/>
                </a:solidFill>
                <a:latin typeface="charter"/>
              </a:rPr>
              <a:t>Indy</a:t>
            </a:r>
            <a:endParaRPr lang="tr-TR" dirty="0">
              <a:solidFill>
                <a:srgbClr val="292929"/>
              </a:solidFill>
              <a:latin typeface="charter"/>
            </a:endParaRPr>
          </a:p>
        </p:txBody>
      </p:sp>
    </p:spTree>
    <p:extLst>
      <p:ext uri="{BB962C8B-B14F-4D97-AF65-F5344CB8AC3E}">
        <p14:creationId xmlns:p14="http://schemas.microsoft.com/office/powerpoint/2010/main" val="876472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a:t>Federe Bizans Anlaşması (FBA)</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906559"/>
            <a:ext cx="3756321" cy="1200329"/>
          </a:xfrm>
          <a:prstGeom prst="rect">
            <a:avLst/>
          </a:prstGeom>
        </p:spPr>
        <p:txBody>
          <a:bodyPr wrap="square">
            <a:spAutoFit/>
          </a:bodyPr>
          <a:lstStyle/>
          <a:p>
            <a:r>
              <a:rPr lang="tr-TR" dirty="0"/>
              <a:t>Genel fikir, kendi zincirlerinden sorumlu olan her Bizans generali, mesajları gerçeği belirlemek için sıraya koyarlar.</a:t>
            </a:r>
          </a:p>
        </p:txBody>
      </p:sp>
      <p:pic>
        <p:nvPicPr>
          <p:cNvPr id="3" name="Picture 2">
            <a:extLst>
              <a:ext uri="{FF2B5EF4-FFF2-40B4-BE49-F238E27FC236}">
                <a16:creationId xmlns:a16="http://schemas.microsoft.com/office/drawing/2014/main" id="{D32B565D-8165-4CBC-91B6-BD1D4294EEFB}"/>
              </a:ext>
            </a:extLst>
          </p:cNvPr>
          <p:cNvPicPr>
            <a:picLocks noChangeAspect="1"/>
          </p:cNvPicPr>
          <p:nvPr/>
        </p:nvPicPr>
        <p:blipFill>
          <a:blip r:embed="rId3"/>
          <a:stretch>
            <a:fillRect/>
          </a:stretch>
        </p:blipFill>
        <p:spPr>
          <a:xfrm>
            <a:off x="4515556" y="2023492"/>
            <a:ext cx="7059612" cy="3989842"/>
          </a:xfrm>
          <a:prstGeom prst="rect">
            <a:avLst/>
          </a:prstGeom>
        </p:spPr>
      </p:pic>
      <p:sp>
        <p:nvSpPr>
          <p:cNvPr id="5" name="Rectangle 4">
            <a:extLst>
              <a:ext uri="{FF2B5EF4-FFF2-40B4-BE49-F238E27FC236}">
                <a16:creationId xmlns:a16="http://schemas.microsoft.com/office/drawing/2014/main" id="{D3B97C54-D3CF-432D-9B38-1FF3F4B6629F}"/>
              </a:ext>
            </a:extLst>
          </p:cNvPr>
          <p:cNvSpPr/>
          <p:nvPr/>
        </p:nvSpPr>
        <p:spPr>
          <a:xfrm>
            <a:off x="598311" y="3278159"/>
            <a:ext cx="3917245" cy="2308324"/>
          </a:xfrm>
          <a:prstGeom prst="rect">
            <a:avLst/>
          </a:prstGeom>
        </p:spPr>
        <p:txBody>
          <a:bodyPr wrap="square">
            <a:spAutoFit/>
          </a:bodyPr>
          <a:lstStyle/>
          <a:p>
            <a:pPr marL="285750" indent="-285750">
              <a:buFont typeface="Arial" panose="020B0604020202020204" pitchFamily="34" charset="0"/>
              <a:buChar char="•"/>
            </a:pPr>
            <a:r>
              <a:rPr lang="tr-TR" dirty="0"/>
              <a:t>Her düğüm belirli bir sayıdaki düğümlere güven duyar.</a:t>
            </a:r>
          </a:p>
          <a:p>
            <a:pPr marL="285750" indent="-285750">
              <a:buFont typeface="Arial" panose="020B0604020202020204" pitchFamily="34" charset="0"/>
              <a:buChar char="•"/>
            </a:pPr>
            <a:r>
              <a:rPr lang="tr-TR" dirty="0"/>
              <a:t>Uzlaşma lokal gruplar arasında gerçekleşir.</a:t>
            </a:r>
          </a:p>
          <a:p>
            <a:pPr marL="285750" indent="-285750">
              <a:buFont typeface="Arial" panose="020B0604020202020204" pitchFamily="34" charset="0"/>
              <a:buChar char="•"/>
            </a:pPr>
            <a:r>
              <a:rPr lang="tr-TR" dirty="0"/>
              <a:t>Birden fazla yapılan uzlaşma ve gruplar arasında kesişmenin olması durumunda genel uzlaşma sağlanmış olur.</a:t>
            </a:r>
          </a:p>
        </p:txBody>
      </p:sp>
    </p:spTree>
    <p:extLst>
      <p:ext uri="{BB962C8B-B14F-4D97-AF65-F5344CB8AC3E}">
        <p14:creationId xmlns:p14="http://schemas.microsoft.com/office/powerpoint/2010/main" val="149465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a:t>Federe Bizans Anlaşması (FBA)</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906559"/>
            <a:ext cx="10484498" cy="923330"/>
          </a:xfrm>
          <a:prstGeom prst="rect">
            <a:avLst/>
          </a:prstGeom>
        </p:spPr>
        <p:txBody>
          <a:bodyPr wrap="square">
            <a:spAutoFit/>
          </a:bodyPr>
          <a:lstStyle/>
          <a:p>
            <a:pPr marL="285750" indent="-285750">
              <a:buFont typeface="Arial" panose="020B0604020202020204" pitchFamily="34" charset="0"/>
              <a:buChar char="•"/>
            </a:pPr>
            <a:r>
              <a:rPr lang="tr-TR" dirty="0"/>
              <a:t>İlk defa </a:t>
            </a:r>
            <a:r>
              <a:rPr lang="tr-TR" dirty="0" err="1"/>
              <a:t>Ripple</a:t>
            </a:r>
            <a:r>
              <a:rPr lang="tr-TR" dirty="0"/>
              <a:t> tarafından ortaya konan bu modelin çalıştığını </a:t>
            </a:r>
            <a:r>
              <a:rPr lang="tr-TR" dirty="0" err="1"/>
              <a:t>Stellar’da</a:t>
            </a:r>
            <a:r>
              <a:rPr lang="tr-TR" dirty="0"/>
              <a:t> </a:t>
            </a:r>
            <a:r>
              <a:rPr lang="tr-TR" dirty="0" err="1"/>
              <a:t>formalize</a:t>
            </a:r>
            <a:r>
              <a:rPr lang="tr-TR" dirty="0"/>
              <a:t> edilerek resmileştirildi.</a:t>
            </a:r>
          </a:p>
          <a:p>
            <a:pPr marL="285750" indent="-285750">
              <a:buFont typeface="Arial" panose="020B0604020202020204" pitchFamily="34" charset="0"/>
              <a:buChar char="•"/>
            </a:pPr>
            <a:r>
              <a:rPr lang="tr-TR" dirty="0" err="1"/>
              <a:t>Ripple’da</a:t>
            </a:r>
            <a:r>
              <a:rPr lang="tr-TR" dirty="0"/>
              <a:t> generaller (doğrulayıcılar) </a:t>
            </a:r>
            <a:r>
              <a:rPr lang="tr-TR" dirty="0" err="1"/>
              <a:t>Ripple</a:t>
            </a:r>
            <a:r>
              <a:rPr lang="tr-TR" dirty="0"/>
              <a:t> vakfı tarafından önceden seçilirler. </a:t>
            </a:r>
          </a:p>
          <a:p>
            <a:pPr marL="285750" indent="-285750">
              <a:buFont typeface="Arial" panose="020B0604020202020204" pitchFamily="34" charset="0"/>
              <a:buChar char="•"/>
            </a:pPr>
            <a:r>
              <a:rPr lang="tr-TR" dirty="0" err="1"/>
              <a:t>Stellar’da</a:t>
            </a:r>
            <a:r>
              <a:rPr lang="tr-TR" dirty="0"/>
              <a:t> herkes doğrulayıcı olabilir, bu nedenle hangi doğrulayıcılara güveneceğinizi kendiniz seçersiniz.</a:t>
            </a:r>
          </a:p>
        </p:txBody>
      </p:sp>
      <p:sp>
        <p:nvSpPr>
          <p:cNvPr id="6" name="Rectangle 5">
            <a:extLst>
              <a:ext uri="{FF2B5EF4-FFF2-40B4-BE49-F238E27FC236}">
                <a16:creationId xmlns:a16="http://schemas.microsoft.com/office/drawing/2014/main" id="{F4815F4D-A7B3-4FC3-85F7-354B074F9025}"/>
              </a:ext>
            </a:extLst>
          </p:cNvPr>
          <p:cNvSpPr/>
          <p:nvPr/>
        </p:nvSpPr>
        <p:spPr>
          <a:xfrm>
            <a:off x="643467" y="3289495"/>
            <a:ext cx="1575111" cy="461665"/>
          </a:xfrm>
          <a:prstGeom prst="rect">
            <a:avLst/>
          </a:prstGeom>
        </p:spPr>
        <p:txBody>
          <a:bodyPr wrap="none">
            <a:spAutoFit/>
          </a:bodyPr>
          <a:lstStyle/>
          <a:p>
            <a:r>
              <a:rPr lang="tr-TR" sz="2400" b="1" dirty="0"/>
              <a:t>Avantajları</a:t>
            </a:r>
            <a:endParaRPr lang="tr-TR" dirty="0"/>
          </a:p>
        </p:txBody>
      </p:sp>
      <p:sp>
        <p:nvSpPr>
          <p:cNvPr id="7" name="Rectangle 6">
            <a:extLst>
              <a:ext uri="{FF2B5EF4-FFF2-40B4-BE49-F238E27FC236}">
                <a16:creationId xmlns:a16="http://schemas.microsoft.com/office/drawing/2014/main" id="{2CFBC66C-766F-4FAF-B280-5232D16A0AEB}"/>
              </a:ext>
            </a:extLst>
          </p:cNvPr>
          <p:cNvSpPr/>
          <p:nvPr/>
        </p:nvSpPr>
        <p:spPr>
          <a:xfrm>
            <a:off x="4520889" y="3289495"/>
            <a:ext cx="2051972" cy="461665"/>
          </a:xfrm>
          <a:prstGeom prst="rect">
            <a:avLst/>
          </a:prstGeom>
        </p:spPr>
        <p:txBody>
          <a:bodyPr wrap="none">
            <a:spAutoFit/>
          </a:bodyPr>
          <a:lstStyle/>
          <a:p>
            <a:r>
              <a:rPr lang="tr-TR" sz="2400" b="1" dirty="0"/>
              <a:t>Dezavantajları</a:t>
            </a:r>
            <a:endParaRPr lang="tr-TR" dirty="0"/>
          </a:p>
        </p:txBody>
      </p:sp>
      <p:sp>
        <p:nvSpPr>
          <p:cNvPr id="8" name="Rectangle 7">
            <a:extLst>
              <a:ext uri="{FF2B5EF4-FFF2-40B4-BE49-F238E27FC236}">
                <a16:creationId xmlns:a16="http://schemas.microsoft.com/office/drawing/2014/main" id="{8419D0DE-6C53-4C91-A854-95253F759F4E}"/>
              </a:ext>
            </a:extLst>
          </p:cNvPr>
          <p:cNvSpPr/>
          <p:nvPr/>
        </p:nvSpPr>
        <p:spPr>
          <a:xfrm>
            <a:off x="8703423" y="3289494"/>
            <a:ext cx="1024448" cy="461665"/>
          </a:xfrm>
          <a:prstGeom prst="rect">
            <a:avLst/>
          </a:prstGeom>
        </p:spPr>
        <p:txBody>
          <a:bodyPr wrap="none">
            <a:spAutoFit/>
          </a:bodyPr>
          <a:lstStyle/>
          <a:p>
            <a:r>
              <a:rPr lang="tr-TR" sz="2400" b="1" dirty="0"/>
              <a:t>Örnek</a:t>
            </a:r>
            <a:endParaRPr lang="tr-TR" dirty="0"/>
          </a:p>
        </p:txBody>
      </p:sp>
      <p:sp>
        <p:nvSpPr>
          <p:cNvPr id="9" name="Rectangle 8">
            <a:extLst>
              <a:ext uri="{FF2B5EF4-FFF2-40B4-BE49-F238E27FC236}">
                <a16:creationId xmlns:a16="http://schemas.microsoft.com/office/drawing/2014/main" id="{25EAA286-0838-463E-AECC-53A5AE941E7F}"/>
              </a:ext>
            </a:extLst>
          </p:cNvPr>
          <p:cNvSpPr/>
          <p:nvPr/>
        </p:nvSpPr>
        <p:spPr>
          <a:xfrm>
            <a:off x="508000" y="3821083"/>
            <a:ext cx="3654159" cy="646331"/>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Düşük işlem maliyeti</a:t>
            </a:r>
          </a:p>
          <a:p>
            <a:pPr marL="285750" indent="-285750">
              <a:buFont typeface="Arial" panose="020B0604020202020204" pitchFamily="34" charset="0"/>
              <a:buChar char="•"/>
            </a:pPr>
            <a:r>
              <a:rPr lang="tr-TR" dirty="0">
                <a:solidFill>
                  <a:srgbClr val="292929"/>
                </a:solidFill>
                <a:latin typeface="charter"/>
              </a:rPr>
              <a:t>Ölçeklenebilirlik</a:t>
            </a:r>
          </a:p>
        </p:txBody>
      </p:sp>
      <p:sp>
        <p:nvSpPr>
          <p:cNvPr id="10" name="Rectangle 9">
            <a:extLst>
              <a:ext uri="{FF2B5EF4-FFF2-40B4-BE49-F238E27FC236}">
                <a16:creationId xmlns:a16="http://schemas.microsoft.com/office/drawing/2014/main" id="{1F15960C-9B02-4BFA-8E26-968E0ECF1573}"/>
              </a:ext>
            </a:extLst>
          </p:cNvPr>
          <p:cNvSpPr/>
          <p:nvPr/>
        </p:nvSpPr>
        <p:spPr>
          <a:xfrm>
            <a:off x="4268920" y="3883286"/>
            <a:ext cx="3654159" cy="369332"/>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Merkezilik</a:t>
            </a:r>
            <a:endParaRPr lang="tr-TR" dirty="0">
              <a:solidFill>
                <a:srgbClr val="292929"/>
              </a:solidFill>
              <a:latin typeface="charter"/>
            </a:endParaRPr>
          </a:p>
        </p:txBody>
      </p:sp>
      <p:sp>
        <p:nvSpPr>
          <p:cNvPr id="11" name="Rectangle 10">
            <a:extLst>
              <a:ext uri="{FF2B5EF4-FFF2-40B4-BE49-F238E27FC236}">
                <a16:creationId xmlns:a16="http://schemas.microsoft.com/office/drawing/2014/main" id="{58230C58-71D7-4740-8701-D00D7363D68F}"/>
              </a:ext>
            </a:extLst>
          </p:cNvPr>
          <p:cNvSpPr/>
          <p:nvPr/>
        </p:nvSpPr>
        <p:spPr>
          <a:xfrm>
            <a:off x="8703423" y="3821083"/>
            <a:ext cx="3654159" cy="646331"/>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Ripple</a:t>
            </a:r>
            <a:endParaRPr lang="tr-TR" dirty="0">
              <a:solidFill>
                <a:srgbClr val="292929"/>
              </a:solidFill>
              <a:latin typeface="charter"/>
            </a:endParaRPr>
          </a:p>
          <a:p>
            <a:pPr marL="285750" indent="-285750">
              <a:buFont typeface="Arial" panose="020B0604020202020204" pitchFamily="34" charset="0"/>
              <a:buChar char="•"/>
            </a:pPr>
            <a:r>
              <a:rPr lang="tr-TR" dirty="0" err="1">
                <a:solidFill>
                  <a:srgbClr val="292929"/>
                </a:solidFill>
                <a:latin typeface="charter"/>
              </a:rPr>
              <a:t>Stellar</a:t>
            </a:r>
            <a:endParaRPr lang="tr-TR" dirty="0">
              <a:solidFill>
                <a:srgbClr val="292929"/>
              </a:solidFill>
              <a:latin typeface="charter"/>
            </a:endParaRPr>
          </a:p>
        </p:txBody>
      </p:sp>
    </p:spTree>
    <p:extLst>
      <p:ext uri="{BB962C8B-B14F-4D97-AF65-F5344CB8AC3E}">
        <p14:creationId xmlns:p14="http://schemas.microsoft.com/office/powerpoint/2010/main" val="329987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err="1"/>
              <a:t>Proof</a:t>
            </a:r>
            <a:r>
              <a:rPr lang="tr-TR" dirty="0"/>
              <a:t> of </a:t>
            </a:r>
            <a:r>
              <a:rPr lang="tr-TR" dirty="0" err="1"/>
              <a:t>Work</a:t>
            </a:r>
            <a:r>
              <a:rPr lang="tr-TR" dirty="0"/>
              <a:t> (</a:t>
            </a:r>
            <a:r>
              <a:rPr lang="tr-TR" dirty="0" err="1"/>
              <a:t>PoW</a:t>
            </a:r>
            <a:r>
              <a:rPr lang="tr-TR" dirty="0"/>
              <a:t>)</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706880"/>
            <a:ext cx="10451690" cy="1754326"/>
          </a:xfrm>
          <a:prstGeom prst="rect">
            <a:avLst/>
          </a:prstGeom>
        </p:spPr>
        <p:txBody>
          <a:bodyPr wrap="square">
            <a:spAutoFit/>
          </a:bodyPr>
          <a:lstStyle/>
          <a:p>
            <a:r>
              <a:rPr lang="tr-TR" b="1" dirty="0"/>
              <a:t>Ağdaki her insan = </a:t>
            </a:r>
            <a:r>
              <a:rPr lang="tr-TR" b="1" dirty="0" err="1"/>
              <a:t>Node</a:t>
            </a:r>
            <a:r>
              <a:rPr lang="tr-TR" b="1" dirty="0"/>
              <a:t> = </a:t>
            </a:r>
            <a:r>
              <a:rPr lang="tr-TR" b="1" dirty="0" err="1"/>
              <a:t>Miner</a:t>
            </a:r>
            <a:endParaRPr lang="tr-TR" b="1" dirty="0"/>
          </a:p>
          <a:p>
            <a:endParaRPr lang="tr-TR" b="1" dirty="0"/>
          </a:p>
          <a:p>
            <a:pPr marL="285750" indent="-285750">
              <a:buFont typeface="Arial" panose="020B0604020202020204" pitchFamily="34" charset="0"/>
              <a:buChar char="•"/>
            </a:pPr>
            <a:r>
              <a:rPr lang="tr-TR" dirty="0"/>
              <a:t>Yapılan bir işlem kaydı networke duyurulur.</a:t>
            </a:r>
          </a:p>
          <a:p>
            <a:pPr marL="285750" indent="-285750">
              <a:buFont typeface="Arial" panose="020B0604020202020204" pitchFamily="34" charset="0"/>
              <a:buChar char="•"/>
            </a:pPr>
            <a:r>
              <a:rPr lang="tr-TR" dirty="0"/>
              <a:t>Tüm </a:t>
            </a:r>
            <a:r>
              <a:rPr lang="tr-TR" dirty="0" err="1"/>
              <a:t>node’lar</a:t>
            </a:r>
            <a:r>
              <a:rPr lang="tr-TR" dirty="0"/>
              <a:t> bu işlemi doğrulamaya başlar.</a:t>
            </a:r>
          </a:p>
          <a:p>
            <a:pPr marL="742950" lvl="1" indent="-285750">
              <a:buFont typeface="Arial" panose="020B0604020202020204" pitchFamily="34" charset="0"/>
              <a:buChar char="•"/>
            </a:pPr>
            <a:endParaRPr lang="tr-TR" b="1" dirty="0"/>
          </a:p>
          <a:p>
            <a:r>
              <a:rPr lang="tr-TR" b="1" dirty="0"/>
              <a:t>	</a:t>
            </a:r>
            <a:endParaRPr lang="tr-TR" dirty="0"/>
          </a:p>
        </p:txBody>
      </p:sp>
      <p:pic>
        <p:nvPicPr>
          <p:cNvPr id="5" name="Picture 4">
            <a:extLst>
              <a:ext uri="{FF2B5EF4-FFF2-40B4-BE49-F238E27FC236}">
                <a16:creationId xmlns:a16="http://schemas.microsoft.com/office/drawing/2014/main" id="{F57C8738-ADAF-4218-8FBB-4503A82E2DDA}"/>
              </a:ext>
            </a:extLst>
          </p:cNvPr>
          <p:cNvPicPr>
            <a:picLocks noChangeAspect="1"/>
          </p:cNvPicPr>
          <p:nvPr/>
        </p:nvPicPr>
        <p:blipFill>
          <a:blip r:embed="rId3"/>
          <a:stretch>
            <a:fillRect/>
          </a:stretch>
        </p:blipFill>
        <p:spPr>
          <a:xfrm>
            <a:off x="1066800" y="3033079"/>
            <a:ext cx="4869180" cy="1371600"/>
          </a:xfrm>
          <a:prstGeom prst="rect">
            <a:avLst/>
          </a:prstGeom>
        </p:spPr>
      </p:pic>
      <p:sp>
        <p:nvSpPr>
          <p:cNvPr id="6" name="Rectangle 5">
            <a:extLst>
              <a:ext uri="{FF2B5EF4-FFF2-40B4-BE49-F238E27FC236}">
                <a16:creationId xmlns:a16="http://schemas.microsoft.com/office/drawing/2014/main" id="{DD827977-2964-4C1F-BFAF-F30985EC553F}"/>
              </a:ext>
            </a:extLst>
          </p:cNvPr>
          <p:cNvSpPr/>
          <p:nvPr/>
        </p:nvSpPr>
        <p:spPr>
          <a:xfrm>
            <a:off x="568428" y="4525492"/>
            <a:ext cx="6637245" cy="2031325"/>
          </a:xfrm>
          <a:prstGeom prst="rect">
            <a:avLst/>
          </a:prstGeom>
        </p:spPr>
        <p:txBody>
          <a:bodyPr wrap="square">
            <a:spAutoFit/>
          </a:bodyPr>
          <a:lstStyle/>
          <a:p>
            <a:pPr marL="285750" indent="-285750">
              <a:buFont typeface="Arial" panose="020B0604020202020204" pitchFamily="34" charset="0"/>
              <a:buChar char="•"/>
            </a:pPr>
            <a:r>
              <a:rPr lang="tr-TR" dirty="0"/>
              <a:t>İşlemi doğrulayan her </a:t>
            </a:r>
            <a:r>
              <a:rPr lang="tr-TR" dirty="0" err="1"/>
              <a:t>node</a:t>
            </a:r>
            <a:r>
              <a:rPr lang="tr-TR" dirty="0"/>
              <a:t> işlemi kendi bloğuna ekler.</a:t>
            </a:r>
          </a:p>
          <a:p>
            <a:pPr marL="285750" indent="-285750">
              <a:buFont typeface="Arial" panose="020B0604020202020204" pitchFamily="34" charset="0"/>
              <a:buChar char="•"/>
            </a:pPr>
            <a:r>
              <a:rPr lang="tr-TR" dirty="0"/>
              <a:t>Yeni bir blok oluştuğunda yaptıkları işi kanıtlamaları gerekir. (</a:t>
            </a:r>
            <a:r>
              <a:rPr lang="tr-TR" dirty="0" err="1"/>
              <a:t>PoW</a:t>
            </a:r>
            <a:r>
              <a:rPr lang="tr-TR" dirty="0"/>
              <a:t>)</a:t>
            </a:r>
          </a:p>
          <a:p>
            <a:pPr marL="285750" indent="-285750">
              <a:buFont typeface="Arial" panose="020B0604020202020204" pitchFamily="34" charset="0"/>
              <a:buChar char="•"/>
            </a:pPr>
            <a:r>
              <a:rPr lang="tr-TR" dirty="0" err="1"/>
              <a:t>Kriptografik</a:t>
            </a:r>
            <a:r>
              <a:rPr lang="tr-TR" dirty="0"/>
              <a:t> bulmacayı </a:t>
            </a:r>
            <a:r>
              <a:rPr lang="tr-TR" dirty="0" err="1"/>
              <a:t>nonce</a:t>
            </a:r>
            <a:r>
              <a:rPr lang="tr-TR" dirty="0"/>
              <a:t> değerini değiştirerek çözmeye başlarlar.</a:t>
            </a:r>
          </a:p>
          <a:p>
            <a:pPr marL="285750" indent="-285750">
              <a:buFont typeface="Arial" panose="020B0604020202020204" pitchFamily="34" charset="0"/>
              <a:buChar char="•"/>
            </a:pPr>
            <a:r>
              <a:rPr lang="tr-TR" dirty="0"/>
              <a:t>Yarışma başlar, bulmacayı ilk çözen </a:t>
            </a:r>
            <a:r>
              <a:rPr lang="tr-TR" dirty="0" err="1"/>
              <a:t>miner’ın</a:t>
            </a:r>
            <a:r>
              <a:rPr lang="tr-TR" dirty="0"/>
              <a:t> bloğu zincire eklenir.</a:t>
            </a:r>
          </a:p>
          <a:p>
            <a:pPr marL="285750" indent="-285750">
              <a:buFont typeface="Arial" panose="020B0604020202020204" pitchFamily="34" charset="0"/>
              <a:buChar char="•"/>
            </a:pPr>
            <a:r>
              <a:rPr lang="tr-TR" dirty="0" err="1"/>
              <a:t>Miner</a:t>
            </a:r>
            <a:r>
              <a:rPr lang="tr-TR" dirty="0"/>
              <a:t> ödül </a:t>
            </a:r>
            <a:r>
              <a:rPr lang="tr-TR" dirty="0" err="1"/>
              <a:t>kriptoparasını</a:t>
            </a:r>
            <a:r>
              <a:rPr lang="tr-TR" dirty="0"/>
              <a:t> alır.</a:t>
            </a:r>
          </a:p>
          <a:p>
            <a:endParaRPr lang="tr-TR" b="1" dirty="0"/>
          </a:p>
          <a:p>
            <a:endParaRPr lang="tr-TR" dirty="0"/>
          </a:p>
        </p:txBody>
      </p:sp>
      <p:pic>
        <p:nvPicPr>
          <p:cNvPr id="8" name="Picture 7">
            <a:extLst>
              <a:ext uri="{FF2B5EF4-FFF2-40B4-BE49-F238E27FC236}">
                <a16:creationId xmlns:a16="http://schemas.microsoft.com/office/drawing/2014/main" id="{EFA79DC2-D649-4B66-9D6E-7894CB9318A9}"/>
              </a:ext>
            </a:extLst>
          </p:cNvPr>
          <p:cNvPicPr>
            <a:picLocks noChangeAspect="1"/>
          </p:cNvPicPr>
          <p:nvPr/>
        </p:nvPicPr>
        <p:blipFill>
          <a:blip r:embed="rId4"/>
          <a:stretch>
            <a:fillRect/>
          </a:stretch>
        </p:blipFill>
        <p:spPr>
          <a:xfrm>
            <a:off x="7110730" y="871606"/>
            <a:ext cx="4685030" cy="5546021"/>
          </a:xfrm>
          <a:prstGeom prst="rect">
            <a:avLst/>
          </a:prstGeom>
        </p:spPr>
      </p:pic>
    </p:spTree>
    <p:extLst>
      <p:ext uri="{BB962C8B-B14F-4D97-AF65-F5344CB8AC3E}">
        <p14:creationId xmlns:p14="http://schemas.microsoft.com/office/powerpoint/2010/main" val="315382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err="1"/>
              <a:t>PoW</a:t>
            </a:r>
            <a:r>
              <a:rPr lang="tr-TR" dirty="0"/>
              <a:t> – </a:t>
            </a:r>
            <a:r>
              <a:rPr lang="tr-TR" dirty="0" err="1"/>
              <a:t>Kriptografik</a:t>
            </a:r>
            <a:r>
              <a:rPr lang="tr-TR" dirty="0"/>
              <a:t> Bulmaca</a:t>
            </a:r>
          </a:p>
        </p:txBody>
      </p:sp>
      <p:sp>
        <p:nvSpPr>
          <p:cNvPr id="4" name="Rectangle 3">
            <a:extLst>
              <a:ext uri="{FF2B5EF4-FFF2-40B4-BE49-F238E27FC236}">
                <a16:creationId xmlns:a16="http://schemas.microsoft.com/office/drawing/2014/main" id="{44089E0E-EACB-467A-A755-CBDAB96A469C}"/>
              </a:ext>
            </a:extLst>
          </p:cNvPr>
          <p:cNvSpPr/>
          <p:nvPr/>
        </p:nvSpPr>
        <p:spPr>
          <a:xfrm>
            <a:off x="676909" y="1704486"/>
            <a:ext cx="7857491" cy="2585323"/>
          </a:xfrm>
          <a:prstGeom prst="rect">
            <a:avLst/>
          </a:prstGeom>
        </p:spPr>
        <p:txBody>
          <a:bodyPr wrap="square">
            <a:spAutoFit/>
          </a:bodyPr>
          <a:lstStyle/>
          <a:p>
            <a:r>
              <a:rPr lang="tr-TR" b="1" dirty="0"/>
              <a:t>Örnek: </a:t>
            </a:r>
            <a:r>
              <a:rPr lang="tr-TR" dirty="0"/>
              <a:t>SHA256 («data» + </a:t>
            </a:r>
            <a:r>
              <a:rPr lang="tr-TR" dirty="0" err="1"/>
              <a:t>nonce</a:t>
            </a:r>
            <a:r>
              <a:rPr lang="tr-TR" dirty="0"/>
              <a:t>) &lt; "0000000" ile başlayan </a:t>
            </a:r>
            <a:r>
              <a:rPr lang="tr-TR" dirty="0" err="1"/>
              <a:t>hash</a:t>
            </a:r>
            <a:r>
              <a:rPr lang="tr-TR" dirty="0"/>
              <a:t> değeri.</a:t>
            </a:r>
            <a:endParaRPr lang="tr-TR" b="1"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Nonce</a:t>
            </a:r>
            <a:r>
              <a:rPr lang="tr-TR" dirty="0"/>
              <a:t>: Rastgele üretilen değer</a:t>
            </a:r>
          </a:p>
          <a:p>
            <a:pPr marL="285750" indent="-285750">
              <a:buFont typeface="Arial" panose="020B0604020202020204" pitchFamily="34" charset="0"/>
              <a:buChar char="•"/>
            </a:pPr>
            <a:r>
              <a:rPr lang="tr-TR" dirty="0" err="1"/>
              <a:t>Difficulty</a:t>
            </a:r>
            <a:r>
              <a:rPr lang="tr-TR" dirty="0"/>
              <a:t>: Geçici olarak sabitlenen bulmaca zorluk değeri (2016 blok boyunca – tahmini 2 hafta)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b="1" dirty="0"/>
          </a:p>
          <a:p>
            <a:pPr marL="742950" lvl="1" indent="-285750">
              <a:buFont typeface="Arial" panose="020B0604020202020204" pitchFamily="34" charset="0"/>
              <a:buChar char="•"/>
            </a:pPr>
            <a:endParaRPr lang="tr-TR" b="1" dirty="0"/>
          </a:p>
          <a:p>
            <a:r>
              <a:rPr lang="tr-TR" b="1" dirty="0"/>
              <a:t>	</a:t>
            </a:r>
            <a:endParaRPr lang="tr-TR" dirty="0"/>
          </a:p>
        </p:txBody>
      </p:sp>
      <p:pic>
        <p:nvPicPr>
          <p:cNvPr id="8" name="Picture 7">
            <a:extLst>
              <a:ext uri="{FF2B5EF4-FFF2-40B4-BE49-F238E27FC236}">
                <a16:creationId xmlns:a16="http://schemas.microsoft.com/office/drawing/2014/main" id="{D9A84477-B50D-46D3-96CA-4BB2610A652B}"/>
              </a:ext>
            </a:extLst>
          </p:cNvPr>
          <p:cNvPicPr>
            <a:picLocks noChangeAspect="1"/>
          </p:cNvPicPr>
          <p:nvPr/>
        </p:nvPicPr>
        <p:blipFill>
          <a:blip r:embed="rId3"/>
          <a:stretch>
            <a:fillRect/>
          </a:stretch>
        </p:blipFill>
        <p:spPr>
          <a:xfrm>
            <a:off x="4537075" y="3688715"/>
            <a:ext cx="7181850" cy="2609850"/>
          </a:xfrm>
          <a:prstGeom prst="rect">
            <a:avLst/>
          </a:prstGeom>
        </p:spPr>
      </p:pic>
      <p:sp>
        <p:nvSpPr>
          <p:cNvPr id="9" name="Rectangle 8">
            <a:extLst>
              <a:ext uri="{FF2B5EF4-FFF2-40B4-BE49-F238E27FC236}">
                <a16:creationId xmlns:a16="http://schemas.microsoft.com/office/drawing/2014/main" id="{A71C506C-80C6-4737-93CE-FB6BDD992E30}"/>
              </a:ext>
            </a:extLst>
          </p:cNvPr>
          <p:cNvSpPr/>
          <p:nvPr/>
        </p:nvSpPr>
        <p:spPr>
          <a:xfrm>
            <a:off x="8178800" y="4525492"/>
            <a:ext cx="3505200" cy="351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a:extLst>
              <a:ext uri="{FF2B5EF4-FFF2-40B4-BE49-F238E27FC236}">
                <a16:creationId xmlns:a16="http://schemas.microsoft.com/office/drawing/2014/main" id="{2859AC9D-081A-4EDC-85D0-A86C89A1090A}"/>
              </a:ext>
            </a:extLst>
          </p:cNvPr>
          <p:cNvSpPr/>
          <p:nvPr/>
        </p:nvSpPr>
        <p:spPr>
          <a:xfrm>
            <a:off x="8178800" y="5537923"/>
            <a:ext cx="3505200" cy="351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Picture 10">
            <a:extLst>
              <a:ext uri="{FF2B5EF4-FFF2-40B4-BE49-F238E27FC236}">
                <a16:creationId xmlns:a16="http://schemas.microsoft.com/office/drawing/2014/main" id="{8335386E-F8D8-4957-BD96-28359C3F10CF}"/>
              </a:ext>
            </a:extLst>
          </p:cNvPr>
          <p:cNvPicPr>
            <a:picLocks noChangeAspect="1"/>
          </p:cNvPicPr>
          <p:nvPr/>
        </p:nvPicPr>
        <p:blipFill>
          <a:blip r:embed="rId4"/>
          <a:stretch>
            <a:fillRect/>
          </a:stretch>
        </p:blipFill>
        <p:spPr>
          <a:xfrm>
            <a:off x="8317184" y="1387766"/>
            <a:ext cx="3254422" cy="1639825"/>
          </a:xfrm>
          <a:prstGeom prst="rect">
            <a:avLst/>
          </a:prstGeom>
        </p:spPr>
      </p:pic>
      <p:sp>
        <p:nvSpPr>
          <p:cNvPr id="13" name="Rectangle 12">
            <a:extLst>
              <a:ext uri="{FF2B5EF4-FFF2-40B4-BE49-F238E27FC236}">
                <a16:creationId xmlns:a16="http://schemas.microsoft.com/office/drawing/2014/main" id="{16A1B3F9-03F8-406D-BEFC-6C5018524CF5}"/>
              </a:ext>
            </a:extLst>
          </p:cNvPr>
          <p:cNvSpPr/>
          <p:nvPr/>
        </p:nvSpPr>
        <p:spPr>
          <a:xfrm>
            <a:off x="676909" y="3212320"/>
            <a:ext cx="9605011" cy="646331"/>
          </a:xfrm>
          <a:prstGeom prst="rect">
            <a:avLst/>
          </a:prstGeom>
        </p:spPr>
        <p:txBody>
          <a:bodyPr wrap="square">
            <a:spAutoFit/>
          </a:bodyPr>
          <a:lstStyle/>
          <a:p>
            <a:pPr marL="285750" indent="-285750">
              <a:buFont typeface="Arial" panose="020B0604020202020204" pitchFamily="34" charset="0"/>
              <a:buChar char="•"/>
            </a:pPr>
            <a:r>
              <a:rPr lang="tr-TR" dirty="0"/>
              <a:t>Matematik fonksiyonlar tersine çevrilebilir. (3*x=6 --&gt; x=2) SHA256 </a:t>
            </a:r>
            <a:r>
              <a:rPr lang="tr-TR" dirty="0" err="1"/>
              <a:t>hash</a:t>
            </a:r>
            <a:r>
              <a:rPr lang="tr-TR" dirty="0"/>
              <a:t> değerleri tersine çevrilemez.</a:t>
            </a:r>
          </a:p>
          <a:p>
            <a:pPr marL="285750" indent="-285750">
              <a:buFont typeface="Arial" panose="020B0604020202020204" pitchFamily="34" charset="0"/>
              <a:buChar char="•"/>
            </a:pPr>
            <a:endParaRPr lang="tr-TR" dirty="0"/>
          </a:p>
        </p:txBody>
      </p:sp>
      <p:sp>
        <p:nvSpPr>
          <p:cNvPr id="16" name="Rectangle 15">
            <a:extLst>
              <a:ext uri="{FF2B5EF4-FFF2-40B4-BE49-F238E27FC236}">
                <a16:creationId xmlns:a16="http://schemas.microsoft.com/office/drawing/2014/main" id="{A0579BE8-016C-4C0C-9698-02CC2C3425EC}"/>
              </a:ext>
            </a:extLst>
          </p:cNvPr>
          <p:cNvSpPr/>
          <p:nvPr/>
        </p:nvSpPr>
        <p:spPr>
          <a:xfrm>
            <a:off x="676909" y="3812727"/>
            <a:ext cx="3860166" cy="2308324"/>
          </a:xfrm>
          <a:prstGeom prst="rect">
            <a:avLst/>
          </a:prstGeom>
        </p:spPr>
        <p:txBody>
          <a:bodyPr wrap="square">
            <a:spAutoFit/>
          </a:bodyPr>
          <a:lstStyle/>
          <a:p>
            <a:pPr marL="285750" indent="-285750">
              <a:buFont typeface="Arial" panose="020B0604020202020204" pitchFamily="34" charset="0"/>
              <a:buChar char="•"/>
            </a:pPr>
            <a:r>
              <a:rPr lang="tr-TR" dirty="0"/>
              <a:t>Zorluk derecesinin yüksek olması, daha fazla hesaplama gücü gerektirir. Böylece ağı saldırılara karşı daha güvenli kılar.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Bitcoin’de</a:t>
            </a:r>
            <a:r>
              <a:rPr lang="tr-TR" dirty="0"/>
              <a:t> ortalama bulmaca çözülüp yeni blok eklenmesi ortalama 10 dk.</a:t>
            </a:r>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255670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82320" y="325936"/>
            <a:ext cx="10058400" cy="1371600"/>
          </a:xfrm>
        </p:spPr>
        <p:txBody>
          <a:bodyPr>
            <a:normAutofit/>
          </a:bodyPr>
          <a:lstStyle/>
          <a:p>
            <a:r>
              <a:rPr lang="tr-TR" dirty="0" err="1"/>
              <a:t>PoW</a:t>
            </a:r>
            <a:r>
              <a:rPr lang="tr-TR" dirty="0"/>
              <a:t> – </a:t>
            </a:r>
            <a:r>
              <a:rPr lang="tr-TR" dirty="0" err="1"/>
              <a:t>Konsensus</a:t>
            </a:r>
            <a:endParaRPr lang="tr-TR" dirty="0"/>
          </a:p>
        </p:txBody>
      </p:sp>
      <p:sp>
        <p:nvSpPr>
          <p:cNvPr id="14" name="Rectangle 13">
            <a:extLst>
              <a:ext uri="{FF2B5EF4-FFF2-40B4-BE49-F238E27FC236}">
                <a16:creationId xmlns:a16="http://schemas.microsoft.com/office/drawing/2014/main" id="{2439D888-E0DE-47E6-B4AC-7794298C4BFA}"/>
              </a:ext>
            </a:extLst>
          </p:cNvPr>
          <p:cNvSpPr/>
          <p:nvPr/>
        </p:nvSpPr>
        <p:spPr>
          <a:xfrm>
            <a:off x="6873238" y="1567219"/>
            <a:ext cx="5003801" cy="3139321"/>
          </a:xfrm>
          <a:prstGeom prst="rect">
            <a:avLst/>
          </a:prstGeom>
        </p:spPr>
        <p:txBody>
          <a:bodyPr wrap="square">
            <a:spAutoFit/>
          </a:bodyPr>
          <a:lstStyle/>
          <a:p>
            <a:pPr marL="285750" indent="-285750">
              <a:buFont typeface="Arial" panose="020B0604020202020204" pitchFamily="34" charset="0"/>
              <a:buChar char="•"/>
            </a:pPr>
            <a:r>
              <a:rPr lang="tr-TR" dirty="0"/>
              <a:t>Çoğunluğun onayladığı blok kabul edilir. Azınlık bloklar çoğunluktakilerle değiştirilir.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Yola devam edemeyen bloğa “</a:t>
            </a:r>
            <a:r>
              <a:rPr lang="tr-TR" dirty="0" err="1"/>
              <a:t>Orphan</a:t>
            </a:r>
            <a:r>
              <a:rPr lang="tr-TR" dirty="0"/>
              <a:t> </a:t>
            </a:r>
            <a:r>
              <a:rPr lang="tr-TR" dirty="0" err="1"/>
              <a:t>Block</a:t>
            </a:r>
            <a:r>
              <a:rPr lang="tr-TR" dirty="0"/>
              <a:t>” (</a:t>
            </a:r>
            <a:r>
              <a:rPr lang="tr-TR" b="1" dirty="0"/>
              <a:t>Yetim Blok</a:t>
            </a:r>
            <a:r>
              <a:rPr lang="tr-TR" dirty="0"/>
              <a:t>) denir.</a:t>
            </a:r>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r>
              <a:rPr lang="tr-TR" b="1" dirty="0"/>
              <a:t>Bulmacayı aynı anda 2 </a:t>
            </a:r>
            <a:r>
              <a:rPr lang="tr-TR" b="1" dirty="0" err="1"/>
              <a:t>miner</a:t>
            </a:r>
            <a:r>
              <a:rPr lang="tr-TR" b="1" dirty="0"/>
              <a:t> çözerse, ödülü kim alacak?</a:t>
            </a:r>
          </a:p>
          <a:p>
            <a:pPr marL="742950" lvl="1" indent="-285750">
              <a:buFont typeface="Arial" panose="020B0604020202020204" pitchFamily="34" charset="0"/>
              <a:buChar char="•"/>
            </a:pPr>
            <a:r>
              <a:rPr lang="tr-TR" dirty="0"/>
              <a:t>En uzun zincir kazanır. Çünkü daha güvenilir olarak kabul edilir.</a:t>
            </a:r>
          </a:p>
          <a:p>
            <a:pPr marL="285750" indent="-285750">
              <a:buFont typeface="Arial" panose="020B0604020202020204" pitchFamily="34" charset="0"/>
              <a:buChar char="•"/>
            </a:pPr>
            <a:endParaRPr lang="tr-TR" dirty="0"/>
          </a:p>
        </p:txBody>
      </p:sp>
      <p:pic>
        <p:nvPicPr>
          <p:cNvPr id="5" name="Picture 4">
            <a:extLst>
              <a:ext uri="{FF2B5EF4-FFF2-40B4-BE49-F238E27FC236}">
                <a16:creationId xmlns:a16="http://schemas.microsoft.com/office/drawing/2014/main" id="{21B94F70-0045-45B4-9CC4-FF9B9D5C63F1}"/>
              </a:ext>
            </a:extLst>
          </p:cNvPr>
          <p:cNvPicPr>
            <a:picLocks noChangeAspect="1"/>
          </p:cNvPicPr>
          <p:nvPr/>
        </p:nvPicPr>
        <p:blipFill>
          <a:blip r:embed="rId3"/>
          <a:stretch>
            <a:fillRect/>
          </a:stretch>
        </p:blipFill>
        <p:spPr>
          <a:xfrm>
            <a:off x="619760" y="1668675"/>
            <a:ext cx="6035040" cy="3051425"/>
          </a:xfrm>
          <a:prstGeom prst="rect">
            <a:avLst/>
          </a:prstGeom>
        </p:spPr>
      </p:pic>
      <p:pic>
        <p:nvPicPr>
          <p:cNvPr id="6" name="Picture 5">
            <a:extLst>
              <a:ext uri="{FF2B5EF4-FFF2-40B4-BE49-F238E27FC236}">
                <a16:creationId xmlns:a16="http://schemas.microsoft.com/office/drawing/2014/main" id="{0ADD35CD-F8D1-436A-AF03-AB2CDE6778A1}"/>
              </a:ext>
            </a:extLst>
          </p:cNvPr>
          <p:cNvPicPr>
            <a:picLocks noChangeAspect="1"/>
          </p:cNvPicPr>
          <p:nvPr/>
        </p:nvPicPr>
        <p:blipFill>
          <a:blip r:embed="rId4"/>
          <a:stretch>
            <a:fillRect/>
          </a:stretch>
        </p:blipFill>
        <p:spPr>
          <a:xfrm>
            <a:off x="7203439" y="4608341"/>
            <a:ext cx="4569460" cy="1728985"/>
          </a:xfrm>
          <a:prstGeom prst="rect">
            <a:avLst/>
          </a:prstGeom>
        </p:spPr>
      </p:pic>
      <p:sp>
        <p:nvSpPr>
          <p:cNvPr id="3" name="Rectangle 2">
            <a:extLst>
              <a:ext uri="{FF2B5EF4-FFF2-40B4-BE49-F238E27FC236}">
                <a16:creationId xmlns:a16="http://schemas.microsoft.com/office/drawing/2014/main" id="{6A9D7A83-B3BC-415F-B627-A1836B865E6F}"/>
              </a:ext>
            </a:extLst>
          </p:cNvPr>
          <p:cNvSpPr/>
          <p:nvPr/>
        </p:nvSpPr>
        <p:spPr>
          <a:xfrm>
            <a:off x="932632" y="5624076"/>
            <a:ext cx="5460662" cy="369332"/>
          </a:xfrm>
          <a:prstGeom prst="rect">
            <a:avLst/>
          </a:prstGeom>
        </p:spPr>
        <p:txBody>
          <a:bodyPr wrap="none">
            <a:spAutoFit/>
          </a:bodyPr>
          <a:lstStyle/>
          <a:p>
            <a:r>
              <a:rPr lang="tr-TR" b="1" dirty="0"/>
              <a:t>Ağın %50’den fazlası dürüst olduğu sürece güvenlidir.</a:t>
            </a:r>
          </a:p>
        </p:txBody>
      </p:sp>
    </p:spTree>
    <p:extLst>
      <p:ext uri="{BB962C8B-B14F-4D97-AF65-F5344CB8AC3E}">
        <p14:creationId xmlns:p14="http://schemas.microsoft.com/office/powerpoint/2010/main" val="225759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82320" y="325936"/>
            <a:ext cx="10058400" cy="1371600"/>
          </a:xfrm>
        </p:spPr>
        <p:txBody>
          <a:bodyPr>
            <a:normAutofit/>
          </a:bodyPr>
          <a:lstStyle/>
          <a:p>
            <a:r>
              <a:rPr lang="tr-TR" dirty="0" err="1"/>
              <a:t>PoW</a:t>
            </a:r>
            <a:r>
              <a:rPr lang="tr-TR" dirty="0"/>
              <a:t> – Avantaj - Dezavantaj</a:t>
            </a:r>
          </a:p>
        </p:txBody>
      </p:sp>
      <p:sp>
        <p:nvSpPr>
          <p:cNvPr id="4" name="Rectangle 3">
            <a:extLst>
              <a:ext uri="{FF2B5EF4-FFF2-40B4-BE49-F238E27FC236}">
                <a16:creationId xmlns:a16="http://schemas.microsoft.com/office/drawing/2014/main" id="{8B2FD8E5-66F8-4083-AF9D-A805566F23C4}"/>
              </a:ext>
            </a:extLst>
          </p:cNvPr>
          <p:cNvSpPr/>
          <p:nvPr/>
        </p:nvSpPr>
        <p:spPr>
          <a:xfrm>
            <a:off x="782320" y="1697536"/>
            <a:ext cx="3881120" cy="2523768"/>
          </a:xfrm>
          <a:prstGeom prst="rect">
            <a:avLst/>
          </a:prstGeom>
        </p:spPr>
        <p:txBody>
          <a:bodyPr wrap="square">
            <a:spAutoFit/>
          </a:bodyPr>
          <a:lstStyle/>
          <a:p>
            <a:r>
              <a:rPr lang="tr-TR" sz="2000" b="1" dirty="0"/>
              <a:t>Avantajları</a:t>
            </a:r>
            <a:endParaRPr lang="tr-TR" b="1" dirty="0"/>
          </a:p>
          <a:p>
            <a:endParaRPr lang="tr-TR" b="1" dirty="0"/>
          </a:p>
          <a:p>
            <a:pPr marL="285750" indent="-285750">
              <a:buFont typeface="Arial" panose="020B0604020202020204" pitchFamily="34" charset="0"/>
              <a:buChar char="•"/>
            </a:pPr>
            <a:r>
              <a:rPr lang="tr-TR" sz="2000" dirty="0"/>
              <a:t>DDOS saldırısı, çok fazla hesaplama gücü ve hesaplamaları yapmak için çok zaman gerektirir</a:t>
            </a:r>
          </a:p>
          <a:p>
            <a:pPr marL="285750" indent="-285750">
              <a:buFont typeface="Arial" panose="020B0604020202020204" pitchFamily="34" charset="0"/>
              <a:buChar char="•"/>
            </a:pPr>
            <a:endParaRPr lang="tr-TR" sz="2000" dirty="0"/>
          </a:p>
          <a:p>
            <a:pPr marL="285750" indent="-285750">
              <a:buFont typeface="Arial" panose="020B0604020202020204" pitchFamily="34" charset="0"/>
              <a:buChar char="•"/>
            </a:pPr>
            <a:r>
              <a:rPr lang="tr-TR" sz="2000" dirty="0"/>
              <a:t>Cüzdanınızda ne kadar paranız olduğu önemli değil</a:t>
            </a:r>
            <a:endParaRPr lang="tr-TR" dirty="0"/>
          </a:p>
        </p:txBody>
      </p:sp>
      <p:sp>
        <p:nvSpPr>
          <p:cNvPr id="8" name="Rectangle 7">
            <a:extLst>
              <a:ext uri="{FF2B5EF4-FFF2-40B4-BE49-F238E27FC236}">
                <a16:creationId xmlns:a16="http://schemas.microsoft.com/office/drawing/2014/main" id="{FB5FBDCE-B82C-410E-BCD0-4E4969AF7239}"/>
              </a:ext>
            </a:extLst>
          </p:cNvPr>
          <p:cNvSpPr/>
          <p:nvPr/>
        </p:nvSpPr>
        <p:spPr>
          <a:xfrm>
            <a:off x="4937760" y="1697536"/>
            <a:ext cx="1742849" cy="400110"/>
          </a:xfrm>
          <a:prstGeom prst="rect">
            <a:avLst/>
          </a:prstGeom>
        </p:spPr>
        <p:txBody>
          <a:bodyPr wrap="none">
            <a:spAutoFit/>
          </a:bodyPr>
          <a:lstStyle/>
          <a:p>
            <a:r>
              <a:rPr lang="tr-TR" sz="2000" b="1" dirty="0"/>
              <a:t>Dezavantajları</a:t>
            </a:r>
            <a:endParaRPr lang="tr-TR" b="1" dirty="0"/>
          </a:p>
        </p:txBody>
      </p:sp>
      <p:sp>
        <p:nvSpPr>
          <p:cNvPr id="12" name="Rectangle 11">
            <a:extLst>
              <a:ext uri="{FF2B5EF4-FFF2-40B4-BE49-F238E27FC236}">
                <a16:creationId xmlns:a16="http://schemas.microsoft.com/office/drawing/2014/main" id="{C251FCD6-523A-4A65-A43D-2485A52A68BB}"/>
              </a:ext>
            </a:extLst>
          </p:cNvPr>
          <p:cNvSpPr/>
          <p:nvPr/>
        </p:nvSpPr>
        <p:spPr>
          <a:xfrm>
            <a:off x="4823664" y="2143812"/>
            <a:ext cx="3995215" cy="1938992"/>
          </a:xfrm>
          <a:prstGeom prst="rect">
            <a:avLst/>
          </a:prstGeom>
        </p:spPr>
        <p:txBody>
          <a:bodyPr wrap="square">
            <a:spAutoFit/>
          </a:bodyPr>
          <a:lstStyle/>
          <a:p>
            <a:pPr marL="342900" indent="-342900">
              <a:buFont typeface="Arial" panose="020B0604020202020204" pitchFamily="34" charset="0"/>
              <a:buChar char="•"/>
            </a:pPr>
            <a:r>
              <a:rPr lang="tr-TR" sz="2000" dirty="0" err="1"/>
              <a:t>Mining</a:t>
            </a:r>
            <a:r>
              <a:rPr lang="tr-TR" sz="2000" dirty="0"/>
              <a:t> büyük donanım harcaması gerektirir.</a:t>
            </a:r>
          </a:p>
          <a:p>
            <a:pPr marL="342900" indent="-342900">
              <a:buFont typeface="Arial" panose="020B0604020202020204" pitchFamily="34" charset="0"/>
              <a:buChar char="•"/>
            </a:pPr>
            <a:r>
              <a:rPr lang="tr-TR" sz="2000" dirty="0"/>
              <a:t>Anlamsız hesaplamalar fazla enerji tüketimine yol açar.</a:t>
            </a:r>
          </a:p>
          <a:p>
            <a:pPr marL="342900" indent="-342900">
              <a:buFont typeface="Arial" panose="020B0604020202020204" pitchFamily="34" charset="0"/>
              <a:buChar char="•"/>
            </a:pPr>
            <a:r>
              <a:rPr lang="tr-TR" sz="2000" dirty="0"/>
              <a:t>%51 saldırısı</a:t>
            </a:r>
          </a:p>
          <a:p>
            <a:pPr marL="342900" indent="-342900">
              <a:buFont typeface="Arial" panose="020B0604020202020204" pitchFamily="34" charset="0"/>
              <a:buChar char="•"/>
            </a:pPr>
            <a:r>
              <a:rPr lang="tr-TR" sz="2000" dirty="0"/>
              <a:t>İşlem hızı yavaş</a:t>
            </a:r>
          </a:p>
        </p:txBody>
      </p:sp>
      <p:sp>
        <p:nvSpPr>
          <p:cNvPr id="16" name="Rectangle 15">
            <a:extLst>
              <a:ext uri="{FF2B5EF4-FFF2-40B4-BE49-F238E27FC236}">
                <a16:creationId xmlns:a16="http://schemas.microsoft.com/office/drawing/2014/main" id="{71B0F059-4E7D-4F61-ADA7-EB7697AF3B3C}"/>
              </a:ext>
            </a:extLst>
          </p:cNvPr>
          <p:cNvSpPr/>
          <p:nvPr/>
        </p:nvSpPr>
        <p:spPr>
          <a:xfrm>
            <a:off x="9174480" y="1697536"/>
            <a:ext cx="1742849" cy="400110"/>
          </a:xfrm>
          <a:prstGeom prst="rect">
            <a:avLst/>
          </a:prstGeom>
        </p:spPr>
        <p:txBody>
          <a:bodyPr wrap="square">
            <a:spAutoFit/>
          </a:bodyPr>
          <a:lstStyle/>
          <a:p>
            <a:r>
              <a:rPr lang="tr-TR" sz="2000" b="1" dirty="0"/>
              <a:t>Örnekler</a:t>
            </a:r>
            <a:endParaRPr lang="tr-TR" b="1" dirty="0"/>
          </a:p>
        </p:txBody>
      </p:sp>
      <p:sp>
        <p:nvSpPr>
          <p:cNvPr id="17" name="Rectangle 16">
            <a:extLst>
              <a:ext uri="{FF2B5EF4-FFF2-40B4-BE49-F238E27FC236}">
                <a16:creationId xmlns:a16="http://schemas.microsoft.com/office/drawing/2014/main" id="{7E98884E-A086-4C55-8B4B-8DF6C70458D1}"/>
              </a:ext>
            </a:extLst>
          </p:cNvPr>
          <p:cNvSpPr/>
          <p:nvPr/>
        </p:nvSpPr>
        <p:spPr>
          <a:xfrm>
            <a:off x="9174481" y="2066868"/>
            <a:ext cx="2306320" cy="1015663"/>
          </a:xfrm>
          <a:prstGeom prst="rect">
            <a:avLst/>
          </a:prstGeom>
        </p:spPr>
        <p:txBody>
          <a:bodyPr wrap="square">
            <a:spAutoFit/>
          </a:bodyPr>
          <a:lstStyle/>
          <a:p>
            <a:r>
              <a:rPr lang="tr-TR" sz="2000" dirty="0" err="1"/>
              <a:t>Bitcoin</a:t>
            </a:r>
            <a:r>
              <a:rPr lang="tr-TR" sz="2000" dirty="0"/>
              <a:t>, </a:t>
            </a:r>
            <a:r>
              <a:rPr lang="tr-TR" sz="2000" dirty="0" err="1"/>
              <a:t>Litecoin</a:t>
            </a:r>
            <a:r>
              <a:rPr lang="tr-TR" sz="2000" dirty="0"/>
              <a:t>, </a:t>
            </a:r>
            <a:r>
              <a:rPr lang="tr-TR" sz="2000" dirty="0" err="1"/>
              <a:t>Zencash</a:t>
            </a:r>
            <a:r>
              <a:rPr lang="tr-TR" sz="2000" dirty="0"/>
              <a:t>, </a:t>
            </a:r>
            <a:r>
              <a:rPr lang="tr-TR" sz="2000" dirty="0" err="1"/>
              <a:t>Ethereum</a:t>
            </a:r>
            <a:r>
              <a:rPr lang="tr-TR" sz="2000" dirty="0"/>
              <a:t> 1.0, </a:t>
            </a:r>
            <a:r>
              <a:rPr lang="tr-TR" sz="2000" dirty="0" err="1"/>
              <a:t>Doge</a:t>
            </a:r>
            <a:r>
              <a:rPr lang="tr-TR" sz="2000" dirty="0"/>
              <a:t> </a:t>
            </a:r>
            <a:r>
              <a:rPr lang="tr-TR" sz="2000" dirty="0" err="1"/>
              <a:t>coin</a:t>
            </a:r>
            <a:endParaRPr lang="tr-TR" sz="2000" dirty="0"/>
          </a:p>
        </p:txBody>
      </p:sp>
      <p:pic>
        <p:nvPicPr>
          <p:cNvPr id="11" name="Picture 10">
            <a:extLst>
              <a:ext uri="{FF2B5EF4-FFF2-40B4-BE49-F238E27FC236}">
                <a16:creationId xmlns:a16="http://schemas.microsoft.com/office/drawing/2014/main" id="{4167270E-B02B-4B40-A038-48961AB7E6F5}"/>
              </a:ext>
            </a:extLst>
          </p:cNvPr>
          <p:cNvPicPr>
            <a:picLocks noChangeAspect="1"/>
          </p:cNvPicPr>
          <p:nvPr/>
        </p:nvPicPr>
        <p:blipFill>
          <a:blip r:embed="rId3"/>
          <a:stretch>
            <a:fillRect/>
          </a:stretch>
        </p:blipFill>
        <p:spPr>
          <a:xfrm>
            <a:off x="7238683" y="3338640"/>
            <a:ext cx="4496118" cy="3100577"/>
          </a:xfrm>
          <a:prstGeom prst="rect">
            <a:avLst/>
          </a:prstGeom>
        </p:spPr>
      </p:pic>
    </p:spTree>
    <p:extLst>
      <p:ext uri="{BB962C8B-B14F-4D97-AF65-F5344CB8AC3E}">
        <p14:creationId xmlns:p14="http://schemas.microsoft.com/office/powerpoint/2010/main" val="333343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err="1"/>
              <a:t>Proof</a:t>
            </a:r>
            <a:r>
              <a:rPr lang="tr-TR" dirty="0"/>
              <a:t> of </a:t>
            </a:r>
            <a:r>
              <a:rPr lang="tr-TR" dirty="0" err="1"/>
              <a:t>Stake</a:t>
            </a:r>
            <a:r>
              <a:rPr lang="tr-TR" dirty="0"/>
              <a:t> (</a:t>
            </a:r>
            <a:r>
              <a:rPr lang="tr-TR" dirty="0" err="1"/>
              <a:t>PoS</a:t>
            </a:r>
            <a:r>
              <a:rPr lang="tr-TR" dirty="0"/>
              <a:t>)</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838826"/>
            <a:ext cx="6684235" cy="5078313"/>
          </a:xfrm>
          <a:prstGeom prst="rect">
            <a:avLst/>
          </a:prstGeom>
        </p:spPr>
        <p:txBody>
          <a:bodyPr wrap="square">
            <a:spAutoFit/>
          </a:bodyPr>
          <a:lstStyle/>
          <a:p>
            <a:r>
              <a:rPr lang="tr-TR" dirty="0" err="1"/>
              <a:t>Proof</a:t>
            </a:r>
            <a:r>
              <a:rPr lang="tr-TR" dirty="0"/>
              <a:t> of </a:t>
            </a:r>
            <a:r>
              <a:rPr lang="tr-TR" dirty="0" err="1"/>
              <a:t>Work’un</a:t>
            </a:r>
            <a:r>
              <a:rPr lang="tr-TR" dirty="0"/>
              <a:t> aksine doğa dostu olmaya ve </a:t>
            </a:r>
            <a:r>
              <a:rPr lang="tr-TR" dirty="0" err="1"/>
              <a:t>PoW’un</a:t>
            </a:r>
            <a:r>
              <a:rPr lang="tr-TR" dirty="0"/>
              <a:t> sebep olduğu devasa enerji tüketimini en az seviyeye indirmeye odaklanmıştır. </a:t>
            </a:r>
          </a:p>
          <a:p>
            <a:endParaRPr lang="tr-TR" dirty="0"/>
          </a:p>
          <a:p>
            <a:r>
              <a:rPr lang="tr-TR" b="1" dirty="0" err="1"/>
              <a:t>Staker</a:t>
            </a:r>
            <a:r>
              <a:rPr lang="tr-TR" b="1" dirty="0"/>
              <a:t>: </a:t>
            </a:r>
            <a:r>
              <a:rPr lang="tr-TR" dirty="0"/>
              <a:t>Ağa kripto paralarını </a:t>
            </a:r>
            <a:r>
              <a:rPr lang="tr-TR" dirty="0" err="1"/>
              <a:t>kitleyen</a:t>
            </a:r>
            <a:r>
              <a:rPr lang="tr-TR" dirty="0"/>
              <a:t> kişiler. Kilitlenen paralara transfer yasağı konulur.</a:t>
            </a:r>
          </a:p>
          <a:p>
            <a:r>
              <a:rPr lang="tr-TR" b="1" dirty="0" err="1"/>
              <a:t>Validator</a:t>
            </a:r>
            <a:r>
              <a:rPr lang="tr-TR" b="1" dirty="0"/>
              <a:t>: </a:t>
            </a:r>
            <a:r>
              <a:rPr lang="tr-TR" dirty="0"/>
              <a:t>Yeni blokların onaylanmasında görev alacak olan kişiler</a:t>
            </a:r>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r>
              <a:rPr lang="tr-TR" dirty="0"/>
              <a:t>POS, </a:t>
            </a:r>
            <a:r>
              <a:rPr lang="tr-TR" dirty="0" err="1"/>
              <a:t>PoW</a:t>
            </a:r>
            <a:r>
              <a:rPr lang="tr-TR" dirty="0"/>
              <a:t> protokolü gibi ağa yeni bir blok eklenmeden önce kullanıcıların belli bir iş gerçekleştirdiğini veya belli bir şeyi riske ettiğini görmek ister.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Ağa belirli bir miktar para </a:t>
            </a:r>
            <a:r>
              <a:rPr lang="tr-TR" dirty="0" err="1"/>
              <a:t>stake</a:t>
            </a:r>
            <a:r>
              <a:rPr lang="tr-TR" dirty="0"/>
              <a:t> eden kişiler </a:t>
            </a:r>
            <a:r>
              <a:rPr lang="tr-TR" dirty="0" err="1"/>
              <a:t>validator</a:t>
            </a:r>
            <a:r>
              <a:rPr lang="tr-TR" dirty="0"/>
              <a:t> olarak kilitledikleri kripto paraları riske atarlar.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Sistemin güvenliği açısından </a:t>
            </a:r>
            <a:r>
              <a:rPr lang="tr-TR" dirty="0" err="1"/>
              <a:t>validatorlerin</a:t>
            </a:r>
            <a:r>
              <a:rPr lang="tr-TR" dirty="0"/>
              <a:t> onayladıkları blok başına kazandıkları ödül kilitledikleri para miktarından az olmalıdır.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pic>
        <p:nvPicPr>
          <p:cNvPr id="3" name="Picture 2">
            <a:extLst>
              <a:ext uri="{FF2B5EF4-FFF2-40B4-BE49-F238E27FC236}">
                <a16:creationId xmlns:a16="http://schemas.microsoft.com/office/drawing/2014/main" id="{BFDFC6D4-3291-45B8-B1BC-219AE2206DDD}"/>
              </a:ext>
            </a:extLst>
          </p:cNvPr>
          <p:cNvPicPr>
            <a:picLocks noChangeAspect="1"/>
          </p:cNvPicPr>
          <p:nvPr/>
        </p:nvPicPr>
        <p:blipFill>
          <a:blip r:embed="rId3"/>
          <a:stretch>
            <a:fillRect/>
          </a:stretch>
        </p:blipFill>
        <p:spPr>
          <a:xfrm>
            <a:off x="7443470" y="1315721"/>
            <a:ext cx="4271010" cy="5116613"/>
          </a:xfrm>
          <a:prstGeom prst="rect">
            <a:avLst/>
          </a:prstGeom>
        </p:spPr>
      </p:pic>
    </p:spTree>
    <p:extLst>
      <p:ext uri="{BB962C8B-B14F-4D97-AF65-F5344CB8AC3E}">
        <p14:creationId xmlns:p14="http://schemas.microsoft.com/office/powerpoint/2010/main" val="666568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627155" y="327634"/>
            <a:ext cx="10058400" cy="1371600"/>
          </a:xfrm>
        </p:spPr>
        <p:txBody>
          <a:bodyPr>
            <a:normAutofit/>
          </a:bodyPr>
          <a:lstStyle/>
          <a:p>
            <a:r>
              <a:rPr lang="tr-TR" dirty="0" err="1"/>
              <a:t>PoS</a:t>
            </a:r>
            <a:r>
              <a:rPr lang="tr-TR" dirty="0"/>
              <a:t> – Nasıl Çalışır?</a:t>
            </a:r>
          </a:p>
        </p:txBody>
      </p:sp>
      <p:sp>
        <p:nvSpPr>
          <p:cNvPr id="4" name="Rectangle 3">
            <a:extLst>
              <a:ext uri="{FF2B5EF4-FFF2-40B4-BE49-F238E27FC236}">
                <a16:creationId xmlns:a16="http://schemas.microsoft.com/office/drawing/2014/main" id="{44089E0E-EACB-467A-A755-CBDAB96A469C}"/>
              </a:ext>
            </a:extLst>
          </p:cNvPr>
          <p:cNvSpPr/>
          <p:nvPr/>
        </p:nvSpPr>
        <p:spPr>
          <a:xfrm>
            <a:off x="627155" y="1422266"/>
            <a:ext cx="11117805" cy="5632311"/>
          </a:xfrm>
          <a:prstGeom prst="rect">
            <a:avLst/>
          </a:prstGeom>
        </p:spPr>
        <p:txBody>
          <a:bodyPr wrap="square">
            <a:spAutoFit/>
          </a:bodyPr>
          <a:lstStyle/>
          <a:p>
            <a:pPr marL="285750" indent="-285750">
              <a:lnSpc>
                <a:spcPct val="150000"/>
              </a:lnSpc>
              <a:buFont typeface="Arial" panose="020B0604020202020204" pitchFamily="34" charset="0"/>
              <a:buChar char="•"/>
            </a:pPr>
            <a:r>
              <a:rPr lang="tr-TR" dirty="0"/>
              <a:t>Yeni işlem ağa duyurulur.</a:t>
            </a:r>
          </a:p>
          <a:p>
            <a:pPr marL="285750" indent="-285750">
              <a:lnSpc>
                <a:spcPct val="150000"/>
              </a:lnSpc>
              <a:buFont typeface="Arial" panose="020B0604020202020204" pitchFamily="34" charset="0"/>
              <a:buChar char="•"/>
            </a:pPr>
            <a:r>
              <a:rPr lang="tr-TR" dirty="0"/>
              <a:t>Bloğa eklenir, blokların belirli bir </a:t>
            </a:r>
            <a:r>
              <a:rPr lang="tr-TR" dirty="0" err="1"/>
              <a:t>mb</a:t>
            </a:r>
            <a:r>
              <a:rPr lang="tr-TR" dirty="0"/>
              <a:t> sınırı vardır.</a:t>
            </a:r>
          </a:p>
          <a:p>
            <a:pPr marL="285750" indent="-285750">
              <a:lnSpc>
                <a:spcPct val="150000"/>
              </a:lnSpc>
              <a:buFont typeface="Arial" panose="020B0604020202020204" pitchFamily="34" charset="0"/>
              <a:buChar char="•"/>
            </a:pPr>
            <a:r>
              <a:rPr lang="tr-TR" dirty="0"/>
              <a:t>Yeni bloğu onaylayacak kullanıcı (</a:t>
            </a:r>
            <a:r>
              <a:rPr lang="tr-TR" dirty="0" err="1"/>
              <a:t>validatör</a:t>
            </a:r>
            <a:r>
              <a:rPr lang="tr-TR" dirty="0"/>
              <a:t>) seçilir. Her ağ kendine özel algoritmayla seçer.</a:t>
            </a:r>
          </a:p>
          <a:p>
            <a:pPr marL="742950" lvl="1" indent="-285750">
              <a:lnSpc>
                <a:spcPct val="150000"/>
              </a:lnSpc>
              <a:buFont typeface="Arial" panose="020B0604020202020204" pitchFamily="34" charset="0"/>
              <a:buChar char="•"/>
            </a:pPr>
            <a:r>
              <a:rPr lang="tr-TR" dirty="0"/>
              <a:t>Çoğunlukta kilitlenen para miktarı öncelik alınır.</a:t>
            </a:r>
          </a:p>
          <a:p>
            <a:pPr marL="742950" lvl="1" indent="-285750">
              <a:lnSpc>
                <a:spcPct val="150000"/>
              </a:lnSpc>
              <a:buFont typeface="Arial" panose="020B0604020202020204" pitchFamily="34" charset="0"/>
              <a:buChar char="•"/>
            </a:pPr>
            <a:r>
              <a:rPr lang="tr-TR" dirty="0"/>
              <a:t>Kripto para yaşına bağlı yapılacak olan seçimlerde </a:t>
            </a:r>
            <a:r>
              <a:rPr lang="tr-TR" dirty="0" err="1"/>
              <a:t>PoS</a:t>
            </a:r>
            <a:r>
              <a:rPr lang="tr-TR" dirty="0"/>
              <a:t> algoritması onaylayıcı statüsündeki kullanıcıların ne kadar uzun süredir yeni bir bloğun onaylanmasında görev almadığını kontrol eder. Bu süre ne kadar uzunsa bir sonraki bloğun onaylayıcısı olma şansı o kadar fazladır.</a:t>
            </a:r>
          </a:p>
          <a:p>
            <a:pPr marL="742950" lvl="1" indent="-285750">
              <a:lnSpc>
                <a:spcPct val="150000"/>
              </a:lnSpc>
              <a:buFont typeface="Arial" panose="020B0604020202020204" pitchFamily="34" charset="0"/>
              <a:buChar char="•"/>
            </a:pPr>
            <a:r>
              <a:rPr lang="tr-TR" dirty="0" err="1"/>
              <a:t>Rastgeleleştirme</a:t>
            </a:r>
            <a:r>
              <a:rPr lang="tr-TR" dirty="0"/>
              <a:t> işlemine bağlı yapılacak olan seçimlerde </a:t>
            </a:r>
            <a:r>
              <a:rPr lang="tr-TR" dirty="0" err="1"/>
              <a:t>PoS</a:t>
            </a:r>
            <a:r>
              <a:rPr lang="tr-TR" dirty="0"/>
              <a:t> algoritması onaylayıcı kullanıcılar arasından sisteme en yüksek miktar kripto para birimini kilitlemiş ve en düşük hesaplama gücüne sahip olan kullanıcıyı seçer.</a:t>
            </a:r>
          </a:p>
          <a:p>
            <a:pPr marL="285750" indent="-285750">
              <a:lnSpc>
                <a:spcPct val="150000"/>
              </a:lnSpc>
              <a:buFont typeface="Arial" panose="020B0604020202020204" pitchFamily="34" charset="0"/>
              <a:buChar char="•"/>
            </a:pPr>
            <a:r>
              <a:rPr lang="tr-TR" dirty="0" err="1"/>
              <a:t>Validatör</a:t>
            </a:r>
            <a:r>
              <a:rPr lang="tr-TR" dirty="0"/>
              <a:t> bloktaki işlemleri onaylar ve diğer </a:t>
            </a:r>
            <a:r>
              <a:rPr lang="tr-TR" dirty="0" err="1"/>
              <a:t>node’lara</a:t>
            </a:r>
            <a:r>
              <a:rPr lang="tr-TR" dirty="0"/>
              <a:t> yayar.</a:t>
            </a:r>
          </a:p>
          <a:p>
            <a:pPr marL="285750" indent="-285750">
              <a:lnSpc>
                <a:spcPct val="150000"/>
              </a:lnSpc>
              <a:buFont typeface="Arial" panose="020B0604020202020204" pitchFamily="34" charset="0"/>
              <a:buChar char="•"/>
            </a:pPr>
            <a:r>
              <a:rPr lang="tr-TR" dirty="0"/>
              <a:t>Diğer </a:t>
            </a:r>
            <a:r>
              <a:rPr lang="tr-TR" dirty="0" err="1"/>
              <a:t>node’lar</a:t>
            </a:r>
            <a:r>
              <a:rPr lang="tr-TR" dirty="0"/>
              <a:t> da ilgili bloğu onaylayıp kendi zincirlerine eklerlerse </a:t>
            </a:r>
            <a:r>
              <a:rPr lang="tr-TR" dirty="0" err="1"/>
              <a:t>validatör</a:t>
            </a:r>
            <a:r>
              <a:rPr lang="tr-TR" dirty="0"/>
              <a:t> ödülünü kazanır.</a:t>
            </a:r>
          </a:p>
          <a:p>
            <a:pPr marL="285750" indent="-285750">
              <a:lnSpc>
                <a:spcPct val="150000"/>
              </a:lnSpc>
              <a:buFont typeface="Arial" panose="020B0604020202020204" pitchFamily="34" charset="0"/>
              <a:buChar char="•"/>
            </a:pPr>
            <a:r>
              <a:rPr lang="tr-TR" dirty="0"/>
              <a:t>Protokol kurallarına uymayan </a:t>
            </a:r>
            <a:r>
              <a:rPr lang="tr-TR" dirty="0" err="1"/>
              <a:t>validatörler</a:t>
            </a:r>
            <a:r>
              <a:rPr lang="tr-TR" dirty="0"/>
              <a:t> kilitledikleri parayı kaybeder.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337188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7CC0-8729-45E2-A250-2EB09518B6B1}"/>
              </a:ext>
            </a:extLst>
          </p:cNvPr>
          <p:cNvSpPr>
            <a:spLocks noGrp="1"/>
          </p:cNvSpPr>
          <p:nvPr>
            <p:ph type="title"/>
          </p:nvPr>
        </p:nvSpPr>
        <p:spPr>
          <a:xfrm>
            <a:off x="598068" y="542689"/>
            <a:ext cx="10058400" cy="1371600"/>
          </a:xfrm>
        </p:spPr>
        <p:txBody>
          <a:bodyPr/>
          <a:lstStyle/>
          <a:p>
            <a:r>
              <a:rPr lang="tr-TR" dirty="0"/>
              <a:t>Ders İçeriği</a:t>
            </a:r>
          </a:p>
        </p:txBody>
      </p:sp>
      <p:grpSp>
        <p:nvGrpSpPr>
          <p:cNvPr id="3" name="Group 2">
            <a:extLst>
              <a:ext uri="{FF2B5EF4-FFF2-40B4-BE49-F238E27FC236}">
                <a16:creationId xmlns:a16="http://schemas.microsoft.com/office/drawing/2014/main" id="{048FADE8-7882-4ADA-AAAD-973618AE3F94}"/>
              </a:ext>
            </a:extLst>
          </p:cNvPr>
          <p:cNvGrpSpPr/>
          <p:nvPr/>
        </p:nvGrpSpPr>
        <p:grpSpPr>
          <a:xfrm>
            <a:off x="598068" y="1794915"/>
            <a:ext cx="3361284" cy="692253"/>
            <a:chOff x="727071" y="0"/>
            <a:chExt cx="4009848" cy="920339"/>
          </a:xfrm>
          <a:solidFill>
            <a:schemeClr val="bg1"/>
          </a:solidFill>
        </p:grpSpPr>
        <p:sp>
          <p:nvSpPr>
            <p:cNvPr id="4" name="Rectangle 3">
              <a:extLst>
                <a:ext uri="{FF2B5EF4-FFF2-40B4-BE49-F238E27FC236}">
                  <a16:creationId xmlns:a16="http://schemas.microsoft.com/office/drawing/2014/main" id="{6D64C873-8043-498D-AA64-A7B0C70F6DCE}"/>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245B8043-B6AD-40D2-91D5-534B3DC18F57}"/>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 </a:t>
              </a:r>
              <a:r>
                <a:rPr lang="tr-TR" sz="2100" b="1" kern="1200" dirty="0" err="1">
                  <a:solidFill>
                    <a:schemeClr val="accent1">
                      <a:lumMod val="75000"/>
                    </a:schemeClr>
                  </a:solidFill>
                </a:rPr>
                <a:t>Blockchain</a:t>
              </a:r>
              <a:r>
                <a:rPr lang="tr-TR" sz="2100" b="1" kern="1200" dirty="0">
                  <a:solidFill>
                    <a:schemeClr val="accent1">
                      <a:lumMod val="75000"/>
                    </a:schemeClr>
                  </a:solidFill>
                </a:rPr>
                <a:t> Nedir?</a:t>
              </a:r>
              <a:endParaRPr lang="en-US" sz="2100" b="1" kern="1200" dirty="0">
                <a:solidFill>
                  <a:schemeClr val="accent1">
                    <a:lumMod val="75000"/>
                  </a:schemeClr>
                </a:solidFill>
              </a:endParaRPr>
            </a:p>
          </p:txBody>
        </p:sp>
      </p:grpSp>
      <p:grpSp>
        <p:nvGrpSpPr>
          <p:cNvPr id="36" name="Group 35">
            <a:extLst>
              <a:ext uri="{FF2B5EF4-FFF2-40B4-BE49-F238E27FC236}">
                <a16:creationId xmlns:a16="http://schemas.microsoft.com/office/drawing/2014/main" id="{264647DC-22DA-40DE-A0B1-B7EFF5312037}"/>
              </a:ext>
            </a:extLst>
          </p:cNvPr>
          <p:cNvGrpSpPr/>
          <p:nvPr/>
        </p:nvGrpSpPr>
        <p:grpSpPr>
          <a:xfrm>
            <a:off x="598068" y="3647323"/>
            <a:ext cx="3361284" cy="692253"/>
            <a:chOff x="727071" y="0"/>
            <a:chExt cx="4009848" cy="920339"/>
          </a:xfrm>
          <a:solidFill>
            <a:schemeClr val="accent1">
              <a:lumMod val="40000"/>
              <a:lumOff val="60000"/>
            </a:schemeClr>
          </a:solidFill>
        </p:grpSpPr>
        <p:sp>
          <p:nvSpPr>
            <p:cNvPr id="37" name="Rectangle 36">
              <a:extLst>
                <a:ext uri="{FF2B5EF4-FFF2-40B4-BE49-F238E27FC236}">
                  <a16:creationId xmlns:a16="http://schemas.microsoft.com/office/drawing/2014/main" id="{EB3241B9-0290-4FB8-BB7C-C94B8CC58DD1}"/>
                </a:ext>
              </a:extLst>
            </p:cNvPr>
            <p:cNvSpPr/>
            <p:nvPr/>
          </p:nvSpPr>
          <p:spPr>
            <a:xfrm>
              <a:off x="727071" y="0"/>
              <a:ext cx="4009848" cy="920339"/>
            </a:xfrm>
            <a:prstGeom prst="rect">
              <a:avLst/>
            </a:prstGeom>
            <a:grp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43DBBCC2-0BB9-4E52-B75B-A2844CE55C2D}"/>
                </a:ext>
              </a:extLst>
            </p:cNvPr>
            <p:cNvSpPr txBox="1"/>
            <p:nvPr/>
          </p:nvSpPr>
          <p:spPr>
            <a:xfrm>
              <a:off x="727071" y="0"/>
              <a:ext cx="4009848" cy="9203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3- </a:t>
              </a:r>
              <a:r>
                <a:rPr lang="tr-TR" sz="2100" b="1" kern="1200" dirty="0" err="1">
                  <a:solidFill>
                    <a:schemeClr val="accent1">
                      <a:lumMod val="75000"/>
                    </a:schemeClr>
                  </a:solidFill>
                </a:rPr>
                <a:t>Konsensus</a:t>
              </a:r>
              <a:r>
                <a:rPr lang="tr-TR" sz="2100" b="1" kern="1200" dirty="0">
                  <a:solidFill>
                    <a:schemeClr val="accent1">
                      <a:lumMod val="75000"/>
                    </a:schemeClr>
                  </a:solidFill>
                </a:rPr>
                <a:t> algoritmaları</a:t>
              </a:r>
              <a:endParaRPr lang="en-US" sz="2100" b="1" kern="1200" dirty="0">
                <a:solidFill>
                  <a:schemeClr val="accent1">
                    <a:lumMod val="75000"/>
                  </a:schemeClr>
                </a:solidFill>
              </a:endParaRPr>
            </a:p>
          </p:txBody>
        </p:sp>
      </p:grpSp>
      <p:grpSp>
        <p:nvGrpSpPr>
          <p:cNvPr id="39" name="Group 38">
            <a:extLst>
              <a:ext uri="{FF2B5EF4-FFF2-40B4-BE49-F238E27FC236}">
                <a16:creationId xmlns:a16="http://schemas.microsoft.com/office/drawing/2014/main" id="{007B977D-549A-4118-A288-7A5314136809}"/>
              </a:ext>
            </a:extLst>
          </p:cNvPr>
          <p:cNvGrpSpPr/>
          <p:nvPr/>
        </p:nvGrpSpPr>
        <p:grpSpPr>
          <a:xfrm>
            <a:off x="598068" y="4573527"/>
            <a:ext cx="3361284" cy="692253"/>
            <a:chOff x="727071" y="0"/>
            <a:chExt cx="4009848" cy="920339"/>
          </a:xfrm>
        </p:grpSpPr>
        <p:sp>
          <p:nvSpPr>
            <p:cNvPr id="40" name="Rectangle 39">
              <a:extLst>
                <a:ext uri="{FF2B5EF4-FFF2-40B4-BE49-F238E27FC236}">
                  <a16:creationId xmlns:a16="http://schemas.microsoft.com/office/drawing/2014/main" id="{41D964DA-B325-4DA6-8F22-A0057CCB69D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1" name="TextBox 40">
              <a:extLst>
                <a:ext uri="{FF2B5EF4-FFF2-40B4-BE49-F238E27FC236}">
                  <a16:creationId xmlns:a16="http://schemas.microsoft.com/office/drawing/2014/main" id="{E4F057F8-616D-433E-833E-9729AF4F9C2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tr-TR" sz="2100" b="1" dirty="0">
                  <a:solidFill>
                    <a:schemeClr val="accent1">
                      <a:lumMod val="75000"/>
                    </a:schemeClr>
                  </a:solidFill>
                </a:rPr>
                <a:t>4- </a:t>
              </a:r>
              <a:r>
                <a:rPr lang="tr-TR" sz="2100" b="1" dirty="0" err="1">
                  <a:solidFill>
                    <a:schemeClr val="accent1">
                      <a:lumMod val="75000"/>
                    </a:schemeClr>
                  </a:solidFill>
                </a:rPr>
                <a:t>Create</a:t>
              </a:r>
              <a:r>
                <a:rPr lang="tr-TR" sz="2100" b="1" dirty="0">
                  <a:solidFill>
                    <a:schemeClr val="accent1">
                      <a:lumMod val="75000"/>
                    </a:schemeClr>
                  </a:solidFill>
                </a:rPr>
                <a:t> </a:t>
              </a:r>
              <a:r>
                <a:rPr lang="tr-TR" sz="2100" b="1" dirty="0" err="1">
                  <a:solidFill>
                    <a:schemeClr val="accent1">
                      <a:lumMod val="75000"/>
                    </a:schemeClr>
                  </a:solidFill>
                </a:rPr>
                <a:t>Blockchain</a:t>
              </a:r>
              <a:endParaRPr lang="en-US" sz="2100" b="1" kern="1200" dirty="0">
                <a:solidFill>
                  <a:schemeClr val="accent1">
                    <a:lumMod val="75000"/>
                  </a:schemeClr>
                </a:solidFill>
              </a:endParaRPr>
            </a:p>
          </p:txBody>
        </p:sp>
      </p:grpSp>
      <p:grpSp>
        <p:nvGrpSpPr>
          <p:cNvPr id="42" name="Group 41">
            <a:extLst>
              <a:ext uri="{FF2B5EF4-FFF2-40B4-BE49-F238E27FC236}">
                <a16:creationId xmlns:a16="http://schemas.microsoft.com/office/drawing/2014/main" id="{1A25B7CA-1D43-4865-A94B-7AB4C9AC23BC}"/>
              </a:ext>
            </a:extLst>
          </p:cNvPr>
          <p:cNvGrpSpPr/>
          <p:nvPr/>
        </p:nvGrpSpPr>
        <p:grpSpPr>
          <a:xfrm>
            <a:off x="598068" y="5507840"/>
            <a:ext cx="3361284" cy="692253"/>
            <a:chOff x="727071" y="0"/>
            <a:chExt cx="4009848" cy="920339"/>
          </a:xfrm>
        </p:grpSpPr>
        <p:sp>
          <p:nvSpPr>
            <p:cNvPr id="43" name="Rectangle 42">
              <a:extLst>
                <a:ext uri="{FF2B5EF4-FFF2-40B4-BE49-F238E27FC236}">
                  <a16:creationId xmlns:a16="http://schemas.microsoft.com/office/drawing/2014/main" id="{22E867F6-90B1-460E-A27C-89FB710FB454}"/>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86D39AB6-756F-417C-8E65-2E39214A391B}"/>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algn="ctr" defTabSz="933450">
                <a:lnSpc>
                  <a:spcPct val="90000"/>
                </a:lnSpc>
                <a:spcBef>
                  <a:spcPct val="0"/>
                </a:spcBef>
                <a:spcAft>
                  <a:spcPct val="35000"/>
                </a:spcAft>
              </a:pPr>
              <a:r>
                <a:rPr lang="tr-TR" sz="2100" b="1" kern="1200" dirty="0">
                  <a:solidFill>
                    <a:schemeClr val="accent1">
                      <a:lumMod val="75000"/>
                    </a:schemeClr>
                  </a:solidFill>
                </a:rPr>
                <a:t>5-</a:t>
              </a:r>
              <a:r>
                <a:rPr lang="tr-TR" sz="2100" b="1" dirty="0">
                  <a:solidFill>
                    <a:schemeClr val="accent1">
                      <a:lumMod val="75000"/>
                    </a:schemeClr>
                  </a:solidFill>
                </a:rPr>
                <a:t>Blockchain Platformları</a:t>
              </a:r>
              <a:r>
                <a:rPr lang="tr-TR" sz="2100" b="1" kern="1200" dirty="0">
                  <a:solidFill>
                    <a:schemeClr val="accent1">
                      <a:lumMod val="75000"/>
                    </a:schemeClr>
                  </a:solidFill>
                </a:rPr>
                <a:t> </a:t>
              </a:r>
              <a:endParaRPr lang="en-US" sz="2100" b="1" kern="1200" dirty="0">
                <a:solidFill>
                  <a:schemeClr val="accent1">
                    <a:lumMod val="75000"/>
                  </a:schemeClr>
                </a:solidFill>
              </a:endParaRPr>
            </a:p>
          </p:txBody>
        </p:sp>
      </p:grpSp>
      <p:grpSp>
        <p:nvGrpSpPr>
          <p:cNvPr id="45" name="Group 44">
            <a:extLst>
              <a:ext uri="{FF2B5EF4-FFF2-40B4-BE49-F238E27FC236}">
                <a16:creationId xmlns:a16="http://schemas.microsoft.com/office/drawing/2014/main" id="{25BB4CB2-AC44-4A49-8BAA-66CD053C059B}"/>
              </a:ext>
            </a:extLst>
          </p:cNvPr>
          <p:cNvGrpSpPr/>
          <p:nvPr/>
        </p:nvGrpSpPr>
        <p:grpSpPr>
          <a:xfrm>
            <a:off x="4415358" y="1794915"/>
            <a:ext cx="3361284" cy="692253"/>
            <a:chOff x="727071" y="0"/>
            <a:chExt cx="4009848" cy="920339"/>
          </a:xfrm>
        </p:grpSpPr>
        <p:sp>
          <p:nvSpPr>
            <p:cNvPr id="46" name="Rectangle 45">
              <a:extLst>
                <a:ext uri="{FF2B5EF4-FFF2-40B4-BE49-F238E27FC236}">
                  <a16:creationId xmlns:a16="http://schemas.microsoft.com/office/drawing/2014/main" id="{FFD5D8A7-4B85-4FB5-8A7D-D3069A3EAA3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76524646-1681-4A91-AA36-7591AEC96466}"/>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6- </a:t>
              </a:r>
              <a:r>
                <a:rPr lang="tr-TR" sz="2100" b="1" kern="1200" dirty="0" err="1">
                  <a:solidFill>
                    <a:schemeClr val="accent1">
                      <a:lumMod val="75000"/>
                    </a:schemeClr>
                  </a:solidFill>
                </a:rPr>
                <a:t>Kriptopara</a:t>
              </a:r>
              <a:endParaRPr lang="en-US" sz="2100" b="1" kern="1200" dirty="0">
                <a:solidFill>
                  <a:schemeClr val="accent1">
                    <a:lumMod val="75000"/>
                  </a:schemeClr>
                </a:solidFill>
              </a:endParaRPr>
            </a:p>
          </p:txBody>
        </p:sp>
      </p:grpSp>
      <p:grpSp>
        <p:nvGrpSpPr>
          <p:cNvPr id="48" name="Group 47">
            <a:extLst>
              <a:ext uri="{FF2B5EF4-FFF2-40B4-BE49-F238E27FC236}">
                <a16:creationId xmlns:a16="http://schemas.microsoft.com/office/drawing/2014/main" id="{7FE4152D-2E05-4477-AC9B-F576DB0863E4}"/>
              </a:ext>
            </a:extLst>
          </p:cNvPr>
          <p:cNvGrpSpPr/>
          <p:nvPr/>
        </p:nvGrpSpPr>
        <p:grpSpPr>
          <a:xfrm>
            <a:off x="4415358" y="2721119"/>
            <a:ext cx="3361284" cy="692253"/>
            <a:chOff x="727071" y="0"/>
            <a:chExt cx="4009848" cy="920339"/>
          </a:xfrm>
        </p:grpSpPr>
        <p:sp>
          <p:nvSpPr>
            <p:cNvPr id="49" name="Rectangle 48">
              <a:extLst>
                <a:ext uri="{FF2B5EF4-FFF2-40B4-BE49-F238E27FC236}">
                  <a16:creationId xmlns:a16="http://schemas.microsoft.com/office/drawing/2014/main" id="{9C16F275-4DEC-4EBF-8C8E-E97A56CDC7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0" name="TextBox 49">
              <a:extLst>
                <a:ext uri="{FF2B5EF4-FFF2-40B4-BE49-F238E27FC236}">
                  <a16:creationId xmlns:a16="http://schemas.microsoft.com/office/drawing/2014/main" id="{18053002-99CE-43CD-AD54-747E98F6E675}"/>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7- </a:t>
              </a:r>
              <a:r>
                <a:rPr lang="tr-TR" sz="2100" b="1" kern="1200" dirty="0" err="1">
                  <a:solidFill>
                    <a:schemeClr val="accent1">
                      <a:lumMod val="75000"/>
                    </a:schemeClr>
                  </a:solidFill>
                </a:rPr>
                <a:t>Dapps</a:t>
              </a:r>
              <a:r>
                <a:rPr lang="tr-TR" sz="2100" b="1" kern="1200" dirty="0">
                  <a:solidFill>
                    <a:schemeClr val="accent1">
                      <a:lumMod val="75000"/>
                    </a:schemeClr>
                  </a:solidFill>
                </a:rPr>
                <a:t>, Defi, DEX</a:t>
              </a:r>
              <a:endParaRPr lang="en-US" sz="2100" b="1" kern="1200" dirty="0">
                <a:solidFill>
                  <a:schemeClr val="accent1">
                    <a:lumMod val="75000"/>
                  </a:schemeClr>
                </a:solidFill>
              </a:endParaRPr>
            </a:p>
          </p:txBody>
        </p:sp>
      </p:grpSp>
      <p:grpSp>
        <p:nvGrpSpPr>
          <p:cNvPr id="51" name="Group 50">
            <a:extLst>
              <a:ext uri="{FF2B5EF4-FFF2-40B4-BE49-F238E27FC236}">
                <a16:creationId xmlns:a16="http://schemas.microsoft.com/office/drawing/2014/main" id="{09D295F6-3CEC-4559-9310-AE74B5A545A6}"/>
              </a:ext>
            </a:extLst>
          </p:cNvPr>
          <p:cNvGrpSpPr/>
          <p:nvPr/>
        </p:nvGrpSpPr>
        <p:grpSpPr>
          <a:xfrm>
            <a:off x="4415358" y="3647323"/>
            <a:ext cx="3361284" cy="692253"/>
            <a:chOff x="727071" y="0"/>
            <a:chExt cx="4009848" cy="920339"/>
          </a:xfrm>
        </p:grpSpPr>
        <p:sp>
          <p:nvSpPr>
            <p:cNvPr id="52" name="Rectangle 51">
              <a:extLst>
                <a:ext uri="{FF2B5EF4-FFF2-40B4-BE49-F238E27FC236}">
                  <a16:creationId xmlns:a16="http://schemas.microsoft.com/office/drawing/2014/main" id="{29089E3A-048D-47BA-A9DA-A1F30EEC507E}"/>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TextBox 52">
              <a:extLst>
                <a:ext uri="{FF2B5EF4-FFF2-40B4-BE49-F238E27FC236}">
                  <a16:creationId xmlns:a16="http://schemas.microsoft.com/office/drawing/2014/main" id="{F2B4A02F-F065-4810-91D2-7C157DF3E57D}"/>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8- NFT, IPFS</a:t>
              </a:r>
              <a:endParaRPr lang="en-US" sz="2100" b="1" kern="1200" dirty="0">
                <a:solidFill>
                  <a:schemeClr val="accent1">
                    <a:lumMod val="75000"/>
                  </a:schemeClr>
                </a:solidFill>
              </a:endParaRPr>
            </a:p>
          </p:txBody>
        </p:sp>
      </p:grpSp>
      <p:grpSp>
        <p:nvGrpSpPr>
          <p:cNvPr id="54" name="Group 53">
            <a:extLst>
              <a:ext uri="{FF2B5EF4-FFF2-40B4-BE49-F238E27FC236}">
                <a16:creationId xmlns:a16="http://schemas.microsoft.com/office/drawing/2014/main" id="{31A047EC-122C-4AB1-9CF9-D497623A5A65}"/>
              </a:ext>
            </a:extLst>
          </p:cNvPr>
          <p:cNvGrpSpPr/>
          <p:nvPr/>
        </p:nvGrpSpPr>
        <p:grpSpPr>
          <a:xfrm>
            <a:off x="4415358" y="4573527"/>
            <a:ext cx="3361284" cy="692253"/>
            <a:chOff x="727071" y="0"/>
            <a:chExt cx="4009848" cy="920339"/>
          </a:xfrm>
        </p:grpSpPr>
        <p:sp>
          <p:nvSpPr>
            <p:cNvPr id="55" name="Rectangle 54">
              <a:extLst>
                <a:ext uri="{FF2B5EF4-FFF2-40B4-BE49-F238E27FC236}">
                  <a16:creationId xmlns:a16="http://schemas.microsoft.com/office/drawing/2014/main" id="{F4A1397D-904F-47E9-9A7E-7D5503F5E76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6" name="TextBox 55">
              <a:extLst>
                <a:ext uri="{FF2B5EF4-FFF2-40B4-BE49-F238E27FC236}">
                  <a16:creationId xmlns:a16="http://schemas.microsoft.com/office/drawing/2014/main" id="{BCCF7EF6-C49B-419F-9EE8-C533F8A3803E}"/>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9- Akıllı Sözleşmeler</a:t>
              </a:r>
              <a:endParaRPr lang="en-US" sz="2100" b="1" kern="1200" dirty="0">
                <a:solidFill>
                  <a:schemeClr val="accent1">
                    <a:lumMod val="75000"/>
                  </a:schemeClr>
                </a:solidFill>
              </a:endParaRPr>
            </a:p>
          </p:txBody>
        </p:sp>
      </p:grpSp>
      <p:grpSp>
        <p:nvGrpSpPr>
          <p:cNvPr id="57" name="Group 56">
            <a:extLst>
              <a:ext uri="{FF2B5EF4-FFF2-40B4-BE49-F238E27FC236}">
                <a16:creationId xmlns:a16="http://schemas.microsoft.com/office/drawing/2014/main" id="{601AE615-4867-4CF5-ABC5-C6B3CD6858BC}"/>
              </a:ext>
            </a:extLst>
          </p:cNvPr>
          <p:cNvGrpSpPr/>
          <p:nvPr/>
        </p:nvGrpSpPr>
        <p:grpSpPr>
          <a:xfrm>
            <a:off x="4415358" y="5507840"/>
            <a:ext cx="3361284" cy="692253"/>
            <a:chOff x="727071" y="0"/>
            <a:chExt cx="4009848" cy="920339"/>
          </a:xfrm>
        </p:grpSpPr>
        <p:sp>
          <p:nvSpPr>
            <p:cNvPr id="58" name="Rectangle 57">
              <a:extLst>
                <a:ext uri="{FF2B5EF4-FFF2-40B4-BE49-F238E27FC236}">
                  <a16:creationId xmlns:a16="http://schemas.microsoft.com/office/drawing/2014/main" id="{F7FA6954-ED8B-4CF5-99F7-57D388FD92B6}"/>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5D1C818A-D3EC-4462-8909-63BBFE745648}"/>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10- </a:t>
              </a:r>
              <a:r>
                <a:rPr lang="tr-TR" sz="2100" b="1" kern="1200" dirty="0" err="1">
                  <a:solidFill>
                    <a:schemeClr val="accent1">
                      <a:lumMod val="75000"/>
                    </a:schemeClr>
                  </a:solidFill>
                </a:rPr>
                <a:t>Avalanche</a:t>
              </a:r>
              <a:endParaRPr lang="en-US" sz="2100" b="1" kern="1200" dirty="0">
                <a:solidFill>
                  <a:schemeClr val="accent1">
                    <a:lumMod val="75000"/>
                  </a:schemeClr>
                </a:solidFill>
              </a:endParaRPr>
            </a:p>
          </p:txBody>
        </p:sp>
      </p:grpSp>
      <p:grpSp>
        <p:nvGrpSpPr>
          <p:cNvPr id="60" name="Group 59">
            <a:extLst>
              <a:ext uri="{FF2B5EF4-FFF2-40B4-BE49-F238E27FC236}">
                <a16:creationId xmlns:a16="http://schemas.microsoft.com/office/drawing/2014/main" id="{0B26E45E-004A-4752-96D1-625B135D8BD5}"/>
              </a:ext>
            </a:extLst>
          </p:cNvPr>
          <p:cNvGrpSpPr/>
          <p:nvPr/>
        </p:nvGrpSpPr>
        <p:grpSpPr>
          <a:xfrm>
            <a:off x="8232648" y="1794915"/>
            <a:ext cx="3361284" cy="692253"/>
            <a:chOff x="727071" y="0"/>
            <a:chExt cx="4009848" cy="920339"/>
          </a:xfrm>
        </p:grpSpPr>
        <p:sp>
          <p:nvSpPr>
            <p:cNvPr id="61" name="Rectangle 60">
              <a:extLst>
                <a:ext uri="{FF2B5EF4-FFF2-40B4-BE49-F238E27FC236}">
                  <a16:creationId xmlns:a16="http://schemas.microsoft.com/office/drawing/2014/main" id="{BD422075-5E19-4B93-8AD4-67D059B3F965}"/>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5475760D-74F0-4A48-81FD-59FAA95491FB}"/>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11- </a:t>
              </a:r>
              <a:r>
                <a:rPr lang="tr-TR" sz="2100" b="1" kern="1200" dirty="0" err="1">
                  <a:solidFill>
                    <a:schemeClr val="accent1">
                      <a:lumMod val="75000"/>
                    </a:schemeClr>
                  </a:solidFill>
                </a:rPr>
                <a:t>Hyperledger</a:t>
              </a:r>
              <a:endParaRPr lang="en-US" sz="2100" b="1" kern="1200" dirty="0">
                <a:solidFill>
                  <a:schemeClr val="accent1">
                    <a:lumMod val="75000"/>
                  </a:schemeClr>
                </a:solidFill>
              </a:endParaRPr>
            </a:p>
          </p:txBody>
        </p:sp>
      </p:grpSp>
      <p:grpSp>
        <p:nvGrpSpPr>
          <p:cNvPr id="63" name="Group 62">
            <a:extLst>
              <a:ext uri="{FF2B5EF4-FFF2-40B4-BE49-F238E27FC236}">
                <a16:creationId xmlns:a16="http://schemas.microsoft.com/office/drawing/2014/main" id="{653F6322-D8E2-4E02-B982-991609CA2383}"/>
              </a:ext>
            </a:extLst>
          </p:cNvPr>
          <p:cNvGrpSpPr/>
          <p:nvPr/>
        </p:nvGrpSpPr>
        <p:grpSpPr>
          <a:xfrm>
            <a:off x="8232648" y="2721119"/>
            <a:ext cx="3361284" cy="692253"/>
            <a:chOff x="727071" y="0"/>
            <a:chExt cx="4009848" cy="920339"/>
          </a:xfrm>
        </p:grpSpPr>
        <p:sp>
          <p:nvSpPr>
            <p:cNvPr id="64" name="Rectangle 63">
              <a:extLst>
                <a:ext uri="{FF2B5EF4-FFF2-40B4-BE49-F238E27FC236}">
                  <a16:creationId xmlns:a16="http://schemas.microsoft.com/office/drawing/2014/main" id="{D3E3EDE7-DF57-41A2-80C3-DEE3BB278DC2}"/>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5" name="TextBox 64">
              <a:extLst>
                <a:ext uri="{FF2B5EF4-FFF2-40B4-BE49-F238E27FC236}">
                  <a16:creationId xmlns:a16="http://schemas.microsoft.com/office/drawing/2014/main" id="{B518C97C-A578-45B3-8F72-7607E9737AB0}"/>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12- </a:t>
              </a:r>
              <a:r>
                <a:rPr lang="tr-TR" sz="2100" b="1" kern="1200" dirty="0" err="1">
                  <a:solidFill>
                    <a:schemeClr val="accent1">
                      <a:lumMod val="75000"/>
                    </a:schemeClr>
                  </a:solidFill>
                </a:rPr>
                <a:t>Blockchain</a:t>
              </a:r>
              <a:r>
                <a:rPr lang="tr-TR" sz="2100" b="1" kern="1200" dirty="0">
                  <a:solidFill>
                    <a:schemeClr val="accent1">
                      <a:lumMod val="75000"/>
                    </a:schemeClr>
                  </a:solidFill>
                </a:rPr>
                <a:t> uygulama alanları</a:t>
              </a:r>
              <a:endParaRPr lang="en-US" sz="2100" b="1" kern="1200" dirty="0">
                <a:solidFill>
                  <a:schemeClr val="accent1">
                    <a:lumMod val="75000"/>
                  </a:schemeClr>
                </a:solidFill>
              </a:endParaRPr>
            </a:p>
          </p:txBody>
        </p:sp>
      </p:grpSp>
      <p:grpSp>
        <p:nvGrpSpPr>
          <p:cNvPr id="66" name="Group 65">
            <a:extLst>
              <a:ext uri="{FF2B5EF4-FFF2-40B4-BE49-F238E27FC236}">
                <a16:creationId xmlns:a16="http://schemas.microsoft.com/office/drawing/2014/main" id="{F7B24CCD-0BA5-42AB-8150-CB4991AA58B0}"/>
              </a:ext>
            </a:extLst>
          </p:cNvPr>
          <p:cNvGrpSpPr/>
          <p:nvPr/>
        </p:nvGrpSpPr>
        <p:grpSpPr>
          <a:xfrm>
            <a:off x="8232648" y="3647323"/>
            <a:ext cx="3361284" cy="692253"/>
            <a:chOff x="727071" y="0"/>
            <a:chExt cx="4009848" cy="920339"/>
          </a:xfrm>
        </p:grpSpPr>
        <p:sp>
          <p:nvSpPr>
            <p:cNvPr id="67" name="Rectangle 66">
              <a:extLst>
                <a:ext uri="{FF2B5EF4-FFF2-40B4-BE49-F238E27FC236}">
                  <a16:creationId xmlns:a16="http://schemas.microsoft.com/office/drawing/2014/main" id="{A98A97C6-D747-46E5-BA8C-ABE12951D9E0}"/>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45E76C4B-0FBD-4F75-9DDE-1D67EAC72CC7}"/>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13- </a:t>
              </a:r>
              <a:r>
                <a:rPr lang="tr-TR" sz="2100" b="1" kern="1200" dirty="0" err="1">
                  <a:solidFill>
                    <a:schemeClr val="accent1">
                      <a:lumMod val="75000"/>
                    </a:schemeClr>
                  </a:solidFill>
                </a:rPr>
                <a:t>Blockchain</a:t>
              </a:r>
              <a:r>
                <a:rPr lang="tr-TR" sz="2100" b="1" kern="1200" dirty="0">
                  <a:solidFill>
                    <a:schemeClr val="accent1">
                      <a:lumMod val="75000"/>
                    </a:schemeClr>
                  </a:solidFill>
                </a:rPr>
                <a:t> projeleri inceleme</a:t>
              </a:r>
              <a:endParaRPr lang="en-US" sz="2100" b="1" kern="1200" dirty="0">
                <a:solidFill>
                  <a:schemeClr val="accent1">
                    <a:lumMod val="75000"/>
                  </a:schemeClr>
                </a:solidFill>
              </a:endParaRPr>
            </a:p>
          </p:txBody>
        </p:sp>
      </p:grpSp>
      <p:grpSp>
        <p:nvGrpSpPr>
          <p:cNvPr id="69" name="Group 68">
            <a:extLst>
              <a:ext uri="{FF2B5EF4-FFF2-40B4-BE49-F238E27FC236}">
                <a16:creationId xmlns:a16="http://schemas.microsoft.com/office/drawing/2014/main" id="{EE6F7295-29D1-4EBB-AD3C-90E290FA6E6C}"/>
              </a:ext>
            </a:extLst>
          </p:cNvPr>
          <p:cNvGrpSpPr/>
          <p:nvPr/>
        </p:nvGrpSpPr>
        <p:grpSpPr>
          <a:xfrm>
            <a:off x="8232648" y="4573527"/>
            <a:ext cx="3361284" cy="692253"/>
            <a:chOff x="727071" y="0"/>
            <a:chExt cx="4009848" cy="920339"/>
          </a:xfrm>
        </p:grpSpPr>
        <p:sp>
          <p:nvSpPr>
            <p:cNvPr id="70" name="Rectangle 69">
              <a:extLst>
                <a:ext uri="{FF2B5EF4-FFF2-40B4-BE49-F238E27FC236}">
                  <a16:creationId xmlns:a16="http://schemas.microsoft.com/office/drawing/2014/main" id="{E4194C1B-C299-4133-A09E-7AA56CA5AEEC}"/>
                </a:ext>
              </a:extLst>
            </p:cNvPr>
            <p:cNvSpPr/>
            <p:nvPr/>
          </p:nvSpPr>
          <p:spPr>
            <a:xfrm>
              <a:off x="727071" y="0"/>
              <a:ext cx="4009848" cy="920339"/>
            </a:xfrm>
            <a:prstGeom prst="rect">
              <a:avLst/>
            </a:prstGeom>
            <a:solidFill>
              <a:schemeClr val="bg1"/>
            </a:solidFill>
            <a:ln>
              <a:solidFill>
                <a:schemeClr val="bg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1" name="TextBox 70">
              <a:extLst>
                <a:ext uri="{FF2B5EF4-FFF2-40B4-BE49-F238E27FC236}">
                  <a16:creationId xmlns:a16="http://schemas.microsoft.com/office/drawing/2014/main" id="{B9EF56E6-0FD5-4BC7-8F79-36223097F3A9}"/>
                </a:ext>
              </a:extLst>
            </p:cNvPr>
            <p:cNvSpPr txBox="1"/>
            <p:nvPr/>
          </p:nvSpPr>
          <p:spPr>
            <a:xfrm>
              <a:off x="727071" y="0"/>
              <a:ext cx="4009848" cy="9203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14 – Case </a:t>
              </a:r>
              <a:r>
                <a:rPr lang="tr-TR" sz="2100" b="1" kern="1200" dirty="0" err="1">
                  <a:solidFill>
                    <a:schemeClr val="accent1">
                      <a:lumMod val="75000"/>
                    </a:schemeClr>
                  </a:solidFill>
                </a:rPr>
                <a:t>Study</a:t>
              </a:r>
              <a:endParaRPr lang="en-US" sz="2100" b="1" kern="1200" dirty="0">
                <a:solidFill>
                  <a:schemeClr val="accent1">
                    <a:lumMod val="75000"/>
                  </a:schemeClr>
                </a:solidFill>
              </a:endParaRPr>
            </a:p>
          </p:txBody>
        </p:sp>
      </p:grpSp>
      <p:sp>
        <p:nvSpPr>
          <p:cNvPr id="72" name="TextBox 71">
            <a:extLst>
              <a:ext uri="{FF2B5EF4-FFF2-40B4-BE49-F238E27FC236}">
                <a16:creationId xmlns:a16="http://schemas.microsoft.com/office/drawing/2014/main" id="{409A04B9-E4EF-438A-9141-57FA6CE6D20A}"/>
              </a:ext>
            </a:extLst>
          </p:cNvPr>
          <p:cNvSpPr txBox="1"/>
          <p:nvPr/>
        </p:nvSpPr>
        <p:spPr>
          <a:xfrm>
            <a:off x="598068" y="2736747"/>
            <a:ext cx="3361284" cy="692253"/>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tr-TR" sz="2100" b="1" kern="1200" dirty="0">
                <a:solidFill>
                  <a:schemeClr val="accent1">
                    <a:lumMod val="75000"/>
                  </a:schemeClr>
                </a:solidFill>
              </a:rPr>
              <a:t>2- Kriptoloji</a:t>
            </a:r>
            <a:endParaRPr lang="en-US" sz="2100" b="1" kern="1200" dirty="0">
              <a:solidFill>
                <a:schemeClr val="accent1">
                  <a:lumMod val="75000"/>
                </a:schemeClr>
              </a:solidFill>
            </a:endParaRPr>
          </a:p>
        </p:txBody>
      </p:sp>
    </p:spTree>
    <p:extLst>
      <p:ext uri="{BB962C8B-B14F-4D97-AF65-F5344CB8AC3E}">
        <p14:creationId xmlns:p14="http://schemas.microsoft.com/office/powerpoint/2010/main" val="418571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82320" y="325936"/>
            <a:ext cx="10058400" cy="1371600"/>
          </a:xfrm>
        </p:spPr>
        <p:txBody>
          <a:bodyPr>
            <a:normAutofit/>
          </a:bodyPr>
          <a:lstStyle/>
          <a:p>
            <a:r>
              <a:rPr lang="tr-TR" dirty="0" err="1"/>
              <a:t>PoS</a:t>
            </a:r>
            <a:r>
              <a:rPr lang="tr-TR" dirty="0"/>
              <a:t> – Avantaj - Dezavantaj</a:t>
            </a:r>
          </a:p>
        </p:txBody>
      </p:sp>
      <p:sp>
        <p:nvSpPr>
          <p:cNvPr id="4" name="Rectangle 3">
            <a:extLst>
              <a:ext uri="{FF2B5EF4-FFF2-40B4-BE49-F238E27FC236}">
                <a16:creationId xmlns:a16="http://schemas.microsoft.com/office/drawing/2014/main" id="{8B2FD8E5-66F8-4083-AF9D-A805566F23C4}"/>
              </a:ext>
            </a:extLst>
          </p:cNvPr>
          <p:cNvSpPr/>
          <p:nvPr/>
        </p:nvSpPr>
        <p:spPr>
          <a:xfrm>
            <a:off x="782320" y="1697536"/>
            <a:ext cx="3881120" cy="3139321"/>
          </a:xfrm>
          <a:prstGeom prst="rect">
            <a:avLst/>
          </a:prstGeom>
        </p:spPr>
        <p:txBody>
          <a:bodyPr wrap="square">
            <a:spAutoFit/>
          </a:bodyPr>
          <a:lstStyle/>
          <a:p>
            <a:r>
              <a:rPr lang="tr-TR" sz="2000" b="1" dirty="0"/>
              <a:t>Avantajları</a:t>
            </a:r>
            <a:endParaRPr lang="tr-TR" b="1" dirty="0"/>
          </a:p>
          <a:p>
            <a:endParaRPr lang="tr-TR" b="1" dirty="0"/>
          </a:p>
          <a:p>
            <a:pPr marL="285750" indent="-285750">
              <a:buFont typeface="Arial" panose="020B0604020202020204" pitchFamily="34" charset="0"/>
              <a:buChar char="•"/>
            </a:pPr>
            <a:r>
              <a:rPr lang="tr-TR" sz="2000" dirty="0"/>
              <a:t>Çevre dostu</a:t>
            </a:r>
          </a:p>
          <a:p>
            <a:pPr marL="285750" indent="-285750">
              <a:buFont typeface="Arial" panose="020B0604020202020204" pitchFamily="34" charset="0"/>
              <a:buChar char="•"/>
            </a:pPr>
            <a:r>
              <a:rPr lang="tr-TR" sz="2000" dirty="0"/>
              <a:t>Yüksek işlem hacmi</a:t>
            </a:r>
          </a:p>
          <a:p>
            <a:pPr marL="285750" indent="-285750">
              <a:buFont typeface="Arial" panose="020B0604020202020204" pitchFamily="34" charset="0"/>
              <a:buChar char="•"/>
            </a:pPr>
            <a:r>
              <a:rPr lang="tr-TR" sz="2000" dirty="0"/>
              <a:t>Daha </a:t>
            </a:r>
            <a:r>
              <a:rPr lang="tr-TR" sz="2000" dirty="0" err="1"/>
              <a:t>merkeziyetsiz</a:t>
            </a:r>
            <a:endParaRPr lang="tr-TR" sz="2000" dirty="0"/>
          </a:p>
          <a:p>
            <a:pPr marL="285750" indent="-285750">
              <a:buFont typeface="Arial" panose="020B0604020202020204" pitchFamily="34" charset="0"/>
              <a:buChar char="•"/>
            </a:pPr>
            <a:r>
              <a:rPr lang="tr-TR" sz="2000" dirty="0"/>
              <a:t>İşlem hızı</a:t>
            </a:r>
          </a:p>
          <a:p>
            <a:pPr marL="285750" indent="-285750">
              <a:buFont typeface="Arial" panose="020B0604020202020204" pitchFamily="34" charset="0"/>
              <a:buChar char="•"/>
            </a:pPr>
            <a:r>
              <a:rPr lang="tr-TR" sz="2000" dirty="0" err="1"/>
              <a:t>Tokenlerin</a:t>
            </a:r>
            <a:r>
              <a:rPr lang="tr-TR" sz="2000" dirty="0"/>
              <a:t> %51'ine sahip olmak işlem gücünün %51'ine sahip olmaktan hem daha zor, hem daha iyi niyetli</a:t>
            </a:r>
          </a:p>
        </p:txBody>
      </p:sp>
      <p:sp>
        <p:nvSpPr>
          <p:cNvPr id="8" name="Rectangle 7">
            <a:extLst>
              <a:ext uri="{FF2B5EF4-FFF2-40B4-BE49-F238E27FC236}">
                <a16:creationId xmlns:a16="http://schemas.microsoft.com/office/drawing/2014/main" id="{FB5FBDCE-B82C-410E-BCD0-4E4969AF7239}"/>
              </a:ext>
            </a:extLst>
          </p:cNvPr>
          <p:cNvSpPr/>
          <p:nvPr/>
        </p:nvSpPr>
        <p:spPr>
          <a:xfrm>
            <a:off x="4937760" y="1697536"/>
            <a:ext cx="1742849" cy="400110"/>
          </a:xfrm>
          <a:prstGeom prst="rect">
            <a:avLst/>
          </a:prstGeom>
        </p:spPr>
        <p:txBody>
          <a:bodyPr wrap="none">
            <a:spAutoFit/>
          </a:bodyPr>
          <a:lstStyle/>
          <a:p>
            <a:r>
              <a:rPr lang="tr-TR" sz="2000" b="1" dirty="0"/>
              <a:t>Dezavantajları</a:t>
            </a:r>
            <a:endParaRPr lang="tr-TR" b="1" dirty="0"/>
          </a:p>
        </p:txBody>
      </p:sp>
      <p:sp>
        <p:nvSpPr>
          <p:cNvPr id="12" name="Rectangle 11">
            <a:extLst>
              <a:ext uri="{FF2B5EF4-FFF2-40B4-BE49-F238E27FC236}">
                <a16:creationId xmlns:a16="http://schemas.microsoft.com/office/drawing/2014/main" id="{C251FCD6-523A-4A65-A43D-2485A52A68BB}"/>
              </a:ext>
            </a:extLst>
          </p:cNvPr>
          <p:cNvSpPr/>
          <p:nvPr/>
        </p:nvSpPr>
        <p:spPr>
          <a:xfrm>
            <a:off x="4823664" y="2143812"/>
            <a:ext cx="3995215" cy="707886"/>
          </a:xfrm>
          <a:prstGeom prst="rect">
            <a:avLst/>
          </a:prstGeom>
        </p:spPr>
        <p:txBody>
          <a:bodyPr wrap="square">
            <a:spAutoFit/>
          </a:bodyPr>
          <a:lstStyle/>
          <a:p>
            <a:pPr marL="342900" indent="-342900">
              <a:buFont typeface="Arial" panose="020B0604020202020204" pitchFamily="34" charset="0"/>
              <a:buChar char="•"/>
            </a:pPr>
            <a:r>
              <a:rPr lang="tr-TR" sz="2000" dirty="0" err="1"/>
              <a:t>Nothing</a:t>
            </a:r>
            <a:r>
              <a:rPr lang="tr-TR" sz="2000" dirty="0"/>
              <a:t> at </a:t>
            </a:r>
            <a:r>
              <a:rPr lang="tr-TR" sz="2000" dirty="0" err="1"/>
              <a:t>Stake</a:t>
            </a:r>
            <a:r>
              <a:rPr lang="tr-TR" sz="2000" dirty="0"/>
              <a:t> Attack</a:t>
            </a:r>
          </a:p>
          <a:p>
            <a:pPr marL="342900" indent="-342900">
              <a:buFont typeface="Arial" panose="020B0604020202020204" pitchFamily="34" charset="0"/>
              <a:buChar char="•"/>
            </a:pPr>
            <a:r>
              <a:rPr lang="tr-TR" sz="2000" dirty="0"/>
              <a:t>İlk </a:t>
            </a:r>
            <a:r>
              <a:rPr lang="tr-TR" sz="2000" dirty="0" err="1"/>
              <a:t>token</a:t>
            </a:r>
            <a:r>
              <a:rPr lang="tr-TR" sz="2000" dirty="0"/>
              <a:t> dağıtımı</a:t>
            </a:r>
          </a:p>
        </p:txBody>
      </p:sp>
      <p:sp>
        <p:nvSpPr>
          <p:cNvPr id="16" name="Rectangle 15">
            <a:extLst>
              <a:ext uri="{FF2B5EF4-FFF2-40B4-BE49-F238E27FC236}">
                <a16:creationId xmlns:a16="http://schemas.microsoft.com/office/drawing/2014/main" id="{71B0F059-4E7D-4F61-ADA7-EB7697AF3B3C}"/>
              </a:ext>
            </a:extLst>
          </p:cNvPr>
          <p:cNvSpPr/>
          <p:nvPr/>
        </p:nvSpPr>
        <p:spPr>
          <a:xfrm>
            <a:off x="9174480" y="1697536"/>
            <a:ext cx="1742849" cy="400110"/>
          </a:xfrm>
          <a:prstGeom prst="rect">
            <a:avLst/>
          </a:prstGeom>
        </p:spPr>
        <p:txBody>
          <a:bodyPr wrap="square">
            <a:spAutoFit/>
          </a:bodyPr>
          <a:lstStyle/>
          <a:p>
            <a:r>
              <a:rPr lang="tr-TR" sz="2000" b="1" dirty="0"/>
              <a:t>Örnekler</a:t>
            </a:r>
            <a:endParaRPr lang="tr-TR" b="1" dirty="0"/>
          </a:p>
        </p:txBody>
      </p:sp>
      <p:sp>
        <p:nvSpPr>
          <p:cNvPr id="17" name="Rectangle 16">
            <a:extLst>
              <a:ext uri="{FF2B5EF4-FFF2-40B4-BE49-F238E27FC236}">
                <a16:creationId xmlns:a16="http://schemas.microsoft.com/office/drawing/2014/main" id="{7E98884E-A086-4C55-8B4B-8DF6C70458D1}"/>
              </a:ext>
            </a:extLst>
          </p:cNvPr>
          <p:cNvSpPr/>
          <p:nvPr/>
        </p:nvSpPr>
        <p:spPr>
          <a:xfrm>
            <a:off x="9174481" y="2066868"/>
            <a:ext cx="2306320" cy="1938992"/>
          </a:xfrm>
          <a:prstGeom prst="rect">
            <a:avLst/>
          </a:prstGeom>
        </p:spPr>
        <p:txBody>
          <a:bodyPr wrap="square">
            <a:spAutoFit/>
          </a:bodyPr>
          <a:lstStyle/>
          <a:p>
            <a:r>
              <a:rPr lang="tr-TR" sz="2000" dirty="0" err="1"/>
              <a:t>Cardano</a:t>
            </a:r>
            <a:r>
              <a:rPr lang="tr-TR" sz="2000" dirty="0"/>
              <a:t> (ADA), EOS (EOS), </a:t>
            </a:r>
          </a:p>
          <a:p>
            <a:r>
              <a:rPr lang="tr-TR" sz="2000" dirty="0"/>
              <a:t>TRON (TRX), </a:t>
            </a:r>
            <a:r>
              <a:rPr lang="tr-TR" sz="2000" dirty="0" err="1"/>
              <a:t>Cosmos</a:t>
            </a:r>
            <a:r>
              <a:rPr lang="tr-TR" sz="2000" dirty="0"/>
              <a:t> (ATOM), </a:t>
            </a:r>
            <a:r>
              <a:rPr lang="tr-TR" sz="2000" dirty="0" err="1"/>
              <a:t>Ontology</a:t>
            </a:r>
            <a:r>
              <a:rPr lang="tr-TR" sz="2000" dirty="0"/>
              <a:t> (ONT), </a:t>
            </a:r>
            <a:r>
              <a:rPr lang="tr-TR" sz="2000" dirty="0" err="1"/>
              <a:t>Waves</a:t>
            </a:r>
            <a:r>
              <a:rPr lang="tr-TR" sz="2000" dirty="0"/>
              <a:t> (WAVES)</a:t>
            </a:r>
          </a:p>
        </p:txBody>
      </p:sp>
      <p:sp>
        <p:nvSpPr>
          <p:cNvPr id="5" name="Rectangle 4">
            <a:extLst>
              <a:ext uri="{FF2B5EF4-FFF2-40B4-BE49-F238E27FC236}">
                <a16:creationId xmlns:a16="http://schemas.microsoft.com/office/drawing/2014/main" id="{F44F7EF0-2F73-4F4E-86B9-374062C4BC38}"/>
              </a:ext>
            </a:extLst>
          </p:cNvPr>
          <p:cNvSpPr/>
          <p:nvPr/>
        </p:nvSpPr>
        <p:spPr>
          <a:xfrm>
            <a:off x="609599" y="5131239"/>
            <a:ext cx="10789921" cy="923330"/>
          </a:xfrm>
          <a:prstGeom prst="rect">
            <a:avLst/>
          </a:prstGeom>
        </p:spPr>
        <p:txBody>
          <a:bodyPr wrap="square">
            <a:spAutoFit/>
          </a:bodyPr>
          <a:lstStyle/>
          <a:p>
            <a:r>
              <a:rPr lang="tr-TR" b="1" dirty="0" err="1"/>
              <a:t>Stake</a:t>
            </a:r>
            <a:r>
              <a:rPr lang="tr-TR" b="1" dirty="0"/>
              <a:t> </a:t>
            </a:r>
            <a:r>
              <a:rPr lang="tr-TR" b="1" dirty="0" err="1"/>
              <a:t>Pool</a:t>
            </a:r>
            <a:r>
              <a:rPr lang="tr-TR" b="1" dirty="0"/>
              <a:t> (</a:t>
            </a:r>
            <a:r>
              <a:rPr lang="tr-TR" b="1" dirty="0" err="1"/>
              <a:t>Stake</a:t>
            </a:r>
            <a:r>
              <a:rPr lang="tr-TR" b="1" dirty="0"/>
              <a:t> Havuzu): </a:t>
            </a:r>
            <a:r>
              <a:rPr lang="tr-TR" dirty="0"/>
              <a:t>Sisteme kilitlediğiniz kripto paranın miktarı ne kadar çoksa bir sonraki bloğun onaylayıcısı olma ihtimaliniz dolayısıyla para kazanma ihtimaliniz artar. Bu durumdan yararlanmak isteyen kullanıcılar kripto para birimlerini ortak bir </a:t>
            </a:r>
            <a:r>
              <a:rPr lang="tr-TR" dirty="0" err="1"/>
              <a:t>Stake</a:t>
            </a:r>
            <a:r>
              <a:rPr lang="tr-TR" dirty="0"/>
              <a:t> Havuzunda birleştirerek kazanacakları potansiyel ödülü arttırmak isterler.</a:t>
            </a:r>
            <a:endParaRPr lang="tr-TR" b="1" dirty="0"/>
          </a:p>
        </p:txBody>
      </p:sp>
    </p:spTree>
    <p:extLst>
      <p:ext uri="{BB962C8B-B14F-4D97-AF65-F5344CB8AC3E}">
        <p14:creationId xmlns:p14="http://schemas.microsoft.com/office/powerpoint/2010/main" val="2368961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23D9B-19A3-4EF0-9291-4B18328D60DA}"/>
              </a:ext>
            </a:extLst>
          </p:cNvPr>
          <p:cNvPicPr>
            <a:picLocks noChangeAspect="1"/>
          </p:cNvPicPr>
          <p:nvPr/>
        </p:nvPicPr>
        <p:blipFill>
          <a:blip r:embed="rId2"/>
          <a:stretch>
            <a:fillRect/>
          </a:stretch>
        </p:blipFill>
        <p:spPr>
          <a:xfrm>
            <a:off x="1508125" y="538162"/>
            <a:ext cx="8972550" cy="5781675"/>
          </a:xfrm>
          <a:prstGeom prst="rect">
            <a:avLst/>
          </a:prstGeom>
        </p:spPr>
      </p:pic>
    </p:spTree>
    <p:extLst>
      <p:ext uri="{BB962C8B-B14F-4D97-AF65-F5344CB8AC3E}">
        <p14:creationId xmlns:p14="http://schemas.microsoft.com/office/powerpoint/2010/main" val="47957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C8A4-ADAB-425D-85E7-0C00CC0CBEAA}"/>
              </a:ext>
            </a:extLst>
          </p:cNvPr>
          <p:cNvSpPr>
            <a:spLocks noGrp="1"/>
          </p:cNvSpPr>
          <p:nvPr>
            <p:ph type="title"/>
          </p:nvPr>
        </p:nvSpPr>
        <p:spPr>
          <a:xfrm>
            <a:off x="779299" y="181607"/>
            <a:ext cx="10058400" cy="1371600"/>
          </a:xfrm>
        </p:spPr>
        <p:txBody>
          <a:bodyPr/>
          <a:lstStyle/>
          <a:p>
            <a:r>
              <a:rPr lang="tr-TR" dirty="0"/>
              <a:t>Delegated Byzantine Fault Tolerance</a:t>
            </a:r>
          </a:p>
        </p:txBody>
      </p:sp>
      <p:pic>
        <p:nvPicPr>
          <p:cNvPr id="3" name="Picture 2">
            <a:extLst>
              <a:ext uri="{FF2B5EF4-FFF2-40B4-BE49-F238E27FC236}">
                <a16:creationId xmlns:a16="http://schemas.microsoft.com/office/drawing/2014/main" id="{2EC341F0-F3DB-4E60-A9F7-E4A44192A80C}"/>
              </a:ext>
            </a:extLst>
          </p:cNvPr>
          <p:cNvPicPr>
            <a:picLocks noChangeAspect="1"/>
          </p:cNvPicPr>
          <p:nvPr/>
        </p:nvPicPr>
        <p:blipFill>
          <a:blip r:embed="rId3"/>
          <a:stretch>
            <a:fillRect/>
          </a:stretch>
        </p:blipFill>
        <p:spPr>
          <a:xfrm>
            <a:off x="6810550" y="2539118"/>
            <a:ext cx="4486275" cy="3495675"/>
          </a:xfrm>
          <a:prstGeom prst="rect">
            <a:avLst/>
          </a:prstGeom>
        </p:spPr>
      </p:pic>
      <p:sp>
        <p:nvSpPr>
          <p:cNvPr id="4" name="Rectangle 3">
            <a:extLst>
              <a:ext uri="{FF2B5EF4-FFF2-40B4-BE49-F238E27FC236}">
                <a16:creationId xmlns:a16="http://schemas.microsoft.com/office/drawing/2014/main" id="{B3B84C2B-2E77-417A-82D6-7413BC4D6FF9}"/>
              </a:ext>
            </a:extLst>
          </p:cNvPr>
          <p:cNvSpPr/>
          <p:nvPr/>
        </p:nvSpPr>
        <p:spPr>
          <a:xfrm>
            <a:off x="910432" y="1344713"/>
            <a:ext cx="10371136" cy="646331"/>
          </a:xfrm>
          <a:prstGeom prst="rect">
            <a:avLst/>
          </a:prstGeom>
        </p:spPr>
        <p:txBody>
          <a:bodyPr wrap="square">
            <a:spAutoFit/>
          </a:bodyPr>
          <a:lstStyle/>
          <a:p>
            <a:r>
              <a:rPr lang="tr-TR" dirty="0"/>
              <a:t>Castro ve </a:t>
            </a:r>
            <a:r>
              <a:rPr lang="tr-TR" dirty="0" err="1"/>
              <a:t>Liskov</a:t>
            </a:r>
            <a:r>
              <a:rPr lang="tr-TR" dirty="0"/>
              <a:t> tarafından önerilen PBHT uzlaşma modelinin temsili bir demokrasi ile geliştirilmiş halidir.</a:t>
            </a:r>
          </a:p>
          <a:p>
            <a:r>
              <a:rPr lang="tr-TR" dirty="0"/>
              <a:t>Çin’in </a:t>
            </a:r>
            <a:r>
              <a:rPr lang="tr-TR" dirty="0" err="1"/>
              <a:t>Ethereum’u</a:t>
            </a:r>
            <a:r>
              <a:rPr lang="tr-TR" dirty="0"/>
              <a:t> NEO: Dijital varlıklarınızı düşük bir fiyata paylaşabileceğiniz akıllı bir ekonomi </a:t>
            </a:r>
          </a:p>
        </p:txBody>
      </p:sp>
      <p:sp>
        <p:nvSpPr>
          <p:cNvPr id="5" name="Rectangle 4">
            <a:extLst>
              <a:ext uri="{FF2B5EF4-FFF2-40B4-BE49-F238E27FC236}">
                <a16:creationId xmlns:a16="http://schemas.microsoft.com/office/drawing/2014/main" id="{8C34AA9A-844C-4359-B51B-9888D375033F}"/>
              </a:ext>
            </a:extLst>
          </p:cNvPr>
          <p:cNvSpPr/>
          <p:nvPr/>
        </p:nvSpPr>
        <p:spPr>
          <a:xfrm>
            <a:off x="895175" y="2108719"/>
            <a:ext cx="6096000" cy="1754326"/>
          </a:xfrm>
          <a:prstGeom prst="rect">
            <a:avLst/>
          </a:prstGeom>
        </p:spPr>
        <p:txBody>
          <a:bodyPr>
            <a:spAutoFit/>
          </a:bodyPr>
          <a:lstStyle/>
          <a:p>
            <a:r>
              <a:rPr lang="tr-TR" b="1" dirty="0"/>
              <a:t>Vekiller, </a:t>
            </a:r>
            <a:r>
              <a:rPr lang="tr-TR" dirty="0"/>
              <a:t>tüm ağ için muhasebe hizmeti sağlar ve muhasebeyi sürdürür.</a:t>
            </a:r>
          </a:p>
          <a:p>
            <a:r>
              <a:rPr lang="tr-TR" b="1" dirty="0"/>
              <a:t>Diğer </a:t>
            </a:r>
            <a:r>
              <a:rPr lang="tr-TR" b="1" dirty="0" err="1"/>
              <a:t>nodelar</a:t>
            </a:r>
            <a:r>
              <a:rPr lang="tr-TR" b="1" dirty="0"/>
              <a:t>, </a:t>
            </a:r>
            <a:r>
              <a:rPr lang="tr-TR" dirty="0"/>
              <a:t>transferleri sağlar, para değişimi yapabilirler ve gelen verileri kabul ederler.</a:t>
            </a:r>
          </a:p>
          <a:p>
            <a:r>
              <a:rPr lang="tr-TR" b="1" dirty="0"/>
              <a:t>Konuşmacı,</a:t>
            </a:r>
            <a:r>
              <a:rPr lang="tr-TR" dirty="0"/>
              <a:t> doğrulanmayı bekleyen işlemlerden yeni bir blok oluşturur</a:t>
            </a:r>
          </a:p>
        </p:txBody>
      </p:sp>
      <p:pic>
        <p:nvPicPr>
          <p:cNvPr id="7" name="Picture 6">
            <a:extLst>
              <a:ext uri="{FF2B5EF4-FFF2-40B4-BE49-F238E27FC236}">
                <a16:creationId xmlns:a16="http://schemas.microsoft.com/office/drawing/2014/main" id="{397278AC-1BA6-4371-8B6A-FDB0F83FEEF7}"/>
              </a:ext>
            </a:extLst>
          </p:cNvPr>
          <p:cNvPicPr>
            <a:picLocks noChangeAspect="1"/>
          </p:cNvPicPr>
          <p:nvPr/>
        </p:nvPicPr>
        <p:blipFill>
          <a:blip r:embed="rId4"/>
          <a:stretch>
            <a:fillRect/>
          </a:stretch>
        </p:blipFill>
        <p:spPr>
          <a:xfrm>
            <a:off x="1249010" y="5405437"/>
            <a:ext cx="3552825" cy="923925"/>
          </a:xfrm>
          <a:prstGeom prst="rect">
            <a:avLst/>
          </a:prstGeom>
        </p:spPr>
      </p:pic>
      <p:sp>
        <p:nvSpPr>
          <p:cNvPr id="8" name="Rectangle 7">
            <a:extLst>
              <a:ext uri="{FF2B5EF4-FFF2-40B4-BE49-F238E27FC236}">
                <a16:creationId xmlns:a16="http://schemas.microsoft.com/office/drawing/2014/main" id="{10CFF2EC-ED79-47D4-A148-0EB544F6C97F}"/>
              </a:ext>
            </a:extLst>
          </p:cNvPr>
          <p:cNvSpPr/>
          <p:nvPr/>
        </p:nvSpPr>
        <p:spPr>
          <a:xfrm>
            <a:off x="895175" y="4030357"/>
            <a:ext cx="5885477" cy="1200329"/>
          </a:xfrm>
          <a:prstGeom prst="rect">
            <a:avLst/>
          </a:prstGeom>
        </p:spPr>
        <p:txBody>
          <a:bodyPr wrap="square">
            <a:spAutoFit/>
          </a:bodyPr>
          <a:lstStyle/>
          <a:p>
            <a:r>
              <a:rPr lang="tr-TR" dirty="0"/>
              <a:t>Gereksinimleri karşıladığı sürece herkes vekil olabilir. Bu, güvenilir bir internet bağlantısı, doğru ekipman, doğrulanmış bir kimlik ve 1.000 GAS. Delegeler arasından rastgele bir konuşmacı seçilir.</a:t>
            </a:r>
          </a:p>
        </p:txBody>
      </p:sp>
    </p:spTree>
    <p:extLst>
      <p:ext uri="{BB962C8B-B14F-4D97-AF65-F5344CB8AC3E}">
        <p14:creationId xmlns:p14="http://schemas.microsoft.com/office/powerpoint/2010/main" val="2676707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C8A4-ADAB-425D-85E7-0C00CC0CBEAA}"/>
              </a:ext>
            </a:extLst>
          </p:cNvPr>
          <p:cNvSpPr>
            <a:spLocks noGrp="1"/>
          </p:cNvSpPr>
          <p:nvPr>
            <p:ph type="title"/>
          </p:nvPr>
        </p:nvSpPr>
        <p:spPr/>
        <p:txBody>
          <a:bodyPr/>
          <a:lstStyle/>
          <a:p>
            <a:r>
              <a:rPr lang="tr-TR" dirty="0"/>
              <a:t>Delegated Byzantine Fault Tolerance</a:t>
            </a:r>
          </a:p>
        </p:txBody>
      </p:sp>
      <p:sp>
        <p:nvSpPr>
          <p:cNvPr id="4" name="Rectangle 3">
            <a:extLst>
              <a:ext uri="{FF2B5EF4-FFF2-40B4-BE49-F238E27FC236}">
                <a16:creationId xmlns:a16="http://schemas.microsoft.com/office/drawing/2014/main" id="{B3B84C2B-2E77-417A-82D6-7413BC4D6FF9}"/>
              </a:ext>
            </a:extLst>
          </p:cNvPr>
          <p:cNvSpPr/>
          <p:nvPr/>
        </p:nvSpPr>
        <p:spPr>
          <a:xfrm>
            <a:off x="910432" y="1829528"/>
            <a:ext cx="10371136" cy="369332"/>
          </a:xfrm>
          <a:prstGeom prst="rect">
            <a:avLst/>
          </a:prstGeom>
        </p:spPr>
        <p:txBody>
          <a:bodyPr wrap="square">
            <a:spAutoFit/>
          </a:bodyPr>
          <a:lstStyle/>
          <a:p>
            <a:r>
              <a:rPr lang="tr-TR" dirty="0" err="1"/>
              <a:t>Public</a:t>
            </a:r>
            <a:r>
              <a:rPr lang="tr-TR" dirty="0"/>
              <a:t> </a:t>
            </a:r>
            <a:r>
              <a:rPr lang="tr-TR" dirty="0" err="1"/>
              <a:t>blockchain</a:t>
            </a:r>
            <a:r>
              <a:rPr lang="tr-TR" dirty="0"/>
              <a:t> için , ağı etkileyebilecek kötü niyetli kullanıcılara karşı toleransı azaltmak için doğru araç olabilir.</a:t>
            </a:r>
          </a:p>
        </p:txBody>
      </p:sp>
      <p:sp>
        <p:nvSpPr>
          <p:cNvPr id="9" name="Rectangle 8">
            <a:extLst>
              <a:ext uri="{FF2B5EF4-FFF2-40B4-BE49-F238E27FC236}">
                <a16:creationId xmlns:a16="http://schemas.microsoft.com/office/drawing/2014/main" id="{5F872D6D-4C62-4A59-B1FA-2AE7B5611DC8}"/>
              </a:ext>
            </a:extLst>
          </p:cNvPr>
          <p:cNvSpPr/>
          <p:nvPr/>
        </p:nvSpPr>
        <p:spPr>
          <a:xfrm>
            <a:off x="1045899" y="2872935"/>
            <a:ext cx="1575111" cy="461665"/>
          </a:xfrm>
          <a:prstGeom prst="rect">
            <a:avLst/>
          </a:prstGeom>
        </p:spPr>
        <p:txBody>
          <a:bodyPr wrap="none">
            <a:spAutoFit/>
          </a:bodyPr>
          <a:lstStyle/>
          <a:p>
            <a:r>
              <a:rPr lang="tr-TR" sz="2400" b="1" dirty="0"/>
              <a:t>Avantajları</a:t>
            </a:r>
            <a:endParaRPr lang="tr-TR" dirty="0"/>
          </a:p>
        </p:txBody>
      </p:sp>
      <p:sp>
        <p:nvSpPr>
          <p:cNvPr id="10" name="Rectangle 9">
            <a:extLst>
              <a:ext uri="{FF2B5EF4-FFF2-40B4-BE49-F238E27FC236}">
                <a16:creationId xmlns:a16="http://schemas.microsoft.com/office/drawing/2014/main" id="{4F380915-8CD9-4DB5-B7E6-E1B064918AFE}"/>
              </a:ext>
            </a:extLst>
          </p:cNvPr>
          <p:cNvSpPr/>
          <p:nvPr/>
        </p:nvSpPr>
        <p:spPr>
          <a:xfrm>
            <a:off x="4923321" y="2872935"/>
            <a:ext cx="2051972" cy="461665"/>
          </a:xfrm>
          <a:prstGeom prst="rect">
            <a:avLst/>
          </a:prstGeom>
        </p:spPr>
        <p:txBody>
          <a:bodyPr wrap="none">
            <a:spAutoFit/>
          </a:bodyPr>
          <a:lstStyle/>
          <a:p>
            <a:r>
              <a:rPr lang="tr-TR" sz="2400" b="1" dirty="0"/>
              <a:t>Dezavantajları</a:t>
            </a:r>
            <a:endParaRPr lang="tr-TR" dirty="0"/>
          </a:p>
        </p:txBody>
      </p:sp>
      <p:sp>
        <p:nvSpPr>
          <p:cNvPr id="11" name="Rectangle 10">
            <a:extLst>
              <a:ext uri="{FF2B5EF4-FFF2-40B4-BE49-F238E27FC236}">
                <a16:creationId xmlns:a16="http://schemas.microsoft.com/office/drawing/2014/main" id="{F937FE57-6ACB-4AE1-9FE9-CD262F8A61ED}"/>
              </a:ext>
            </a:extLst>
          </p:cNvPr>
          <p:cNvSpPr/>
          <p:nvPr/>
        </p:nvSpPr>
        <p:spPr>
          <a:xfrm>
            <a:off x="9105855" y="2872934"/>
            <a:ext cx="1024448" cy="461665"/>
          </a:xfrm>
          <a:prstGeom prst="rect">
            <a:avLst/>
          </a:prstGeom>
        </p:spPr>
        <p:txBody>
          <a:bodyPr wrap="none">
            <a:spAutoFit/>
          </a:bodyPr>
          <a:lstStyle/>
          <a:p>
            <a:r>
              <a:rPr lang="tr-TR" sz="2400" b="1" dirty="0"/>
              <a:t>Örnek</a:t>
            </a:r>
            <a:endParaRPr lang="tr-TR" dirty="0"/>
          </a:p>
        </p:txBody>
      </p:sp>
      <p:sp>
        <p:nvSpPr>
          <p:cNvPr id="12" name="Rectangle 11">
            <a:extLst>
              <a:ext uri="{FF2B5EF4-FFF2-40B4-BE49-F238E27FC236}">
                <a16:creationId xmlns:a16="http://schemas.microsoft.com/office/drawing/2014/main" id="{80C9C96C-EDF4-4BBC-BD28-7E3B4895944C}"/>
              </a:ext>
            </a:extLst>
          </p:cNvPr>
          <p:cNvSpPr/>
          <p:nvPr/>
        </p:nvSpPr>
        <p:spPr>
          <a:xfrm>
            <a:off x="910432" y="3404523"/>
            <a:ext cx="3654159" cy="1477328"/>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Yeni blok süresi 15 -20 </a:t>
            </a:r>
            <a:r>
              <a:rPr lang="tr-TR" dirty="0" err="1">
                <a:solidFill>
                  <a:srgbClr val="292929"/>
                </a:solidFill>
                <a:latin typeface="charter"/>
              </a:rPr>
              <a:t>sn</a:t>
            </a:r>
            <a:endParaRPr lang="tr-TR" dirty="0">
              <a:solidFill>
                <a:srgbClr val="292929"/>
              </a:solidFill>
              <a:latin typeface="charter"/>
            </a:endParaRPr>
          </a:p>
          <a:p>
            <a:pPr marL="285750" indent="-285750">
              <a:buFont typeface="Arial" panose="020B0604020202020204" pitchFamily="34" charset="0"/>
              <a:buChar char="•"/>
            </a:pPr>
            <a:r>
              <a:rPr lang="tr-TR" dirty="0">
                <a:solidFill>
                  <a:srgbClr val="292929"/>
                </a:solidFill>
                <a:latin typeface="charter"/>
              </a:rPr>
              <a:t>İşlem hacmi 1.000 TPS</a:t>
            </a:r>
          </a:p>
          <a:p>
            <a:pPr marL="285750" indent="-285750">
              <a:buFont typeface="Arial" panose="020B0604020202020204" pitchFamily="34" charset="0"/>
              <a:buChar char="•"/>
            </a:pPr>
            <a:r>
              <a:rPr lang="tr-TR" dirty="0">
                <a:solidFill>
                  <a:srgbClr val="292929"/>
                </a:solidFill>
                <a:latin typeface="charter"/>
              </a:rPr>
              <a:t>Enerji harcaması yok</a:t>
            </a:r>
          </a:p>
          <a:p>
            <a:pPr marL="285750" indent="-285750">
              <a:buFont typeface="Arial" panose="020B0604020202020204" pitchFamily="34" charset="0"/>
              <a:buChar char="•"/>
            </a:pPr>
            <a:r>
              <a:rPr lang="tr-TR" dirty="0">
                <a:solidFill>
                  <a:srgbClr val="292929"/>
                </a:solidFill>
                <a:latin typeface="charter"/>
              </a:rPr>
              <a:t>Toplam kesinlik (total </a:t>
            </a:r>
            <a:r>
              <a:rPr lang="tr-TR" dirty="0" err="1">
                <a:solidFill>
                  <a:srgbClr val="292929"/>
                </a:solidFill>
                <a:latin typeface="charter"/>
              </a:rPr>
              <a:t>finality</a:t>
            </a:r>
            <a:r>
              <a:rPr lang="tr-TR" dirty="0">
                <a:solidFill>
                  <a:srgbClr val="292929"/>
                </a:solidFill>
                <a:latin typeface="charter"/>
              </a:rPr>
              <a:t>)</a:t>
            </a:r>
          </a:p>
          <a:p>
            <a:pPr marL="285750" indent="-285750">
              <a:buFont typeface="Arial" panose="020B0604020202020204" pitchFamily="34" charset="0"/>
              <a:buChar char="•"/>
            </a:pPr>
            <a:r>
              <a:rPr lang="tr-TR" dirty="0" err="1">
                <a:solidFill>
                  <a:srgbClr val="292929"/>
                </a:solidFill>
                <a:latin typeface="charter"/>
              </a:rPr>
              <a:t>Forklama</a:t>
            </a:r>
            <a:r>
              <a:rPr lang="tr-TR" dirty="0">
                <a:solidFill>
                  <a:srgbClr val="292929"/>
                </a:solidFill>
                <a:latin typeface="charter"/>
              </a:rPr>
              <a:t> yapılamaz</a:t>
            </a:r>
          </a:p>
        </p:txBody>
      </p:sp>
      <p:sp>
        <p:nvSpPr>
          <p:cNvPr id="13" name="Rectangle 12">
            <a:extLst>
              <a:ext uri="{FF2B5EF4-FFF2-40B4-BE49-F238E27FC236}">
                <a16:creationId xmlns:a16="http://schemas.microsoft.com/office/drawing/2014/main" id="{F9FD08C5-7F0F-4834-AA8A-EE263B8A03B7}"/>
              </a:ext>
            </a:extLst>
          </p:cNvPr>
          <p:cNvSpPr/>
          <p:nvPr/>
        </p:nvSpPr>
        <p:spPr>
          <a:xfrm>
            <a:off x="4671352" y="3466726"/>
            <a:ext cx="3654159" cy="646331"/>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Merkezilik</a:t>
            </a:r>
            <a:r>
              <a:rPr lang="tr-TR" dirty="0">
                <a:solidFill>
                  <a:srgbClr val="292929"/>
                </a:solidFill>
                <a:latin typeface="charter"/>
              </a:rPr>
              <a:t>/düzen</a:t>
            </a:r>
          </a:p>
          <a:p>
            <a:pPr marL="285750" indent="-285750">
              <a:buFont typeface="Arial" panose="020B0604020202020204" pitchFamily="34" charset="0"/>
              <a:buChar char="•"/>
            </a:pPr>
            <a:r>
              <a:rPr lang="tr-TR" dirty="0">
                <a:solidFill>
                  <a:srgbClr val="292929"/>
                </a:solidFill>
                <a:latin typeface="charter"/>
              </a:rPr>
              <a:t>Gerçek kimlikler (anonim değil)</a:t>
            </a:r>
          </a:p>
        </p:txBody>
      </p:sp>
      <p:sp>
        <p:nvSpPr>
          <p:cNvPr id="14" name="Rectangle 13">
            <a:extLst>
              <a:ext uri="{FF2B5EF4-FFF2-40B4-BE49-F238E27FC236}">
                <a16:creationId xmlns:a16="http://schemas.microsoft.com/office/drawing/2014/main" id="{8F78C990-AD01-4895-ABA1-9D72D5D3B1CF}"/>
              </a:ext>
            </a:extLst>
          </p:cNvPr>
          <p:cNvSpPr/>
          <p:nvPr/>
        </p:nvSpPr>
        <p:spPr>
          <a:xfrm>
            <a:off x="8897912" y="3429000"/>
            <a:ext cx="3654159" cy="369332"/>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NEO</a:t>
            </a:r>
          </a:p>
        </p:txBody>
      </p:sp>
    </p:spTree>
    <p:extLst>
      <p:ext uri="{BB962C8B-B14F-4D97-AF65-F5344CB8AC3E}">
        <p14:creationId xmlns:p14="http://schemas.microsoft.com/office/powerpoint/2010/main" val="834746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5C69-DA6D-4FC8-A8D5-98BD7A79DA2F}"/>
              </a:ext>
            </a:extLst>
          </p:cNvPr>
          <p:cNvSpPr>
            <a:spLocks noGrp="1"/>
          </p:cNvSpPr>
          <p:nvPr>
            <p:ph type="title"/>
          </p:nvPr>
        </p:nvSpPr>
        <p:spPr>
          <a:xfrm>
            <a:off x="876300" y="455930"/>
            <a:ext cx="10058400" cy="1371600"/>
          </a:xfrm>
        </p:spPr>
        <p:txBody>
          <a:bodyPr/>
          <a:lstStyle/>
          <a:p>
            <a:r>
              <a:rPr lang="tr-TR" dirty="0"/>
              <a:t>Karşılaştırma Tablosu</a:t>
            </a:r>
          </a:p>
        </p:txBody>
      </p:sp>
      <p:pic>
        <p:nvPicPr>
          <p:cNvPr id="3" name="Picture 2">
            <a:extLst>
              <a:ext uri="{FF2B5EF4-FFF2-40B4-BE49-F238E27FC236}">
                <a16:creationId xmlns:a16="http://schemas.microsoft.com/office/drawing/2014/main" id="{555C6F74-7423-47C5-A4DC-409CAA2365F4}"/>
              </a:ext>
            </a:extLst>
          </p:cNvPr>
          <p:cNvPicPr>
            <a:picLocks noChangeAspect="1"/>
          </p:cNvPicPr>
          <p:nvPr/>
        </p:nvPicPr>
        <p:blipFill>
          <a:blip r:embed="rId2"/>
          <a:stretch>
            <a:fillRect/>
          </a:stretch>
        </p:blipFill>
        <p:spPr>
          <a:xfrm>
            <a:off x="805180" y="1715770"/>
            <a:ext cx="10439400" cy="4686300"/>
          </a:xfrm>
          <a:prstGeom prst="rect">
            <a:avLst/>
          </a:prstGeom>
        </p:spPr>
      </p:pic>
      <p:pic>
        <p:nvPicPr>
          <p:cNvPr id="4" name="Picture 3">
            <a:extLst>
              <a:ext uri="{FF2B5EF4-FFF2-40B4-BE49-F238E27FC236}">
                <a16:creationId xmlns:a16="http://schemas.microsoft.com/office/drawing/2014/main" id="{08F45EEE-652D-42ED-989D-CED2412B834A}"/>
              </a:ext>
            </a:extLst>
          </p:cNvPr>
          <p:cNvPicPr>
            <a:picLocks noChangeAspect="1"/>
          </p:cNvPicPr>
          <p:nvPr/>
        </p:nvPicPr>
        <p:blipFill>
          <a:blip r:embed="rId3"/>
          <a:stretch>
            <a:fillRect/>
          </a:stretch>
        </p:blipFill>
        <p:spPr>
          <a:xfrm>
            <a:off x="2644513" y="1827530"/>
            <a:ext cx="1323975" cy="342900"/>
          </a:xfrm>
          <a:prstGeom prst="rect">
            <a:avLst/>
          </a:prstGeom>
        </p:spPr>
      </p:pic>
      <p:sp>
        <p:nvSpPr>
          <p:cNvPr id="5" name="TextBox 4">
            <a:extLst>
              <a:ext uri="{FF2B5EF4-FFF2-40B4-BE49-F238E27FC236}">
                <a16:creationId xmlns:a16="http://schemas.microsoft.com/office/drawing/2014/main" id="{E4061A0D-C0EB-40A9-A150-CCCC1C923325}"/>
              </a:ext>
            </a:extLst>
          </p:cNvPr>
          <p:cNvSpPr txBox="1"/>
          <p:nvPr/>
        </p:nvSpPr>
        <p:spPr>
          <a:xfrm>
            <a:off x="3021775" y="1814314"/>
            <a:ext cx="914400" cy="369332"/>
          </a:xfrm>
          <a:prstGeom prst="rect">
            <a:avLst/>
          </a:prstGeom>
          <a:noFill/>
        </p:spPr>
        <p:txBody>
          <a:bodyPr wrap="square" rtlCol="0">
            <a:spAutoFit/>
          </a:bodyPr>
          <a:lstStyle/>
          <a:p>
            <a:r>
              <a:rPr lang="tr-TR" b="1" dirty="0" err="1">
                <a:solidFill>
                  <a:schemeClr val="bg1"/>
                </a:solidFill>
              </a:rPr>
              <a:t>PoW</a:t>
            </a:r>
            <a:endParaRPr lang="tr-TR" b="1" dirty="0">
              <a:solidFill>
                <a:schemeClr val="bg1"/>
              </a:solidFill>
            </a:endParaRPr>
          </a:p>
        </p:txBody>
      </p:sp>
      <p:pic>
        <p:nvPicPr>
          <p:cNvPr id="6" name="Picture 5">
            <a:extLst>
              <a:ext uri="{FF2B5EF4-FFF2-40B4-BE49-F238E27FC236}">
                <a16:creationId xmlns:a16="http://schemas.microsoft.com/office/drawing/2014/main" id="{93E0A733-DBC6-42A6-8B56-63DC02538839}"/>
              </a:ext>
            </a:extLst>
          </p:cNvPr>
          <p:cNvPicPr>
            <a:picLocks noChangeAspect="1"/>
          </p:cNvPicPr>
          <p:nvPr/>
        </p:nvPicPr>
        <p:blipFill>
          <a:blip r:embed="rId3"/>
          <a:stretch>
            <a:fillRect/>
          </a:stretch>
        </p:blipFill>
        <p:spPr>
          <a:xfrm>
            <a:off x="4392831" y="1840746"/>
            <a:ext cx="1323975" cy="342900"/>
          </a:xfrm>
          <a:prstGeom prst="rect">
            <a:avLst/>
          </a:prstGeom>
        </p:spPr>
      </p:pic>
      <p:sp>
        <p:nvSpPr>
          <p:cNvPr id="7" name="TextBox 6">
            <a:extLst>
              <a:ext uri="{FF2B5EF4-FFF2-40B4-BE49-F238E27FC236}">
                <a16:creationId xmlns:a16="http://schemas.microsoft.com/office/drawing/2014/main" id="{D9D34377-3968-4726-813D-250B590B4702}"/>
              </a:ext>
            </a:extLst>
          </p:cNvPr>
          <p:cNvSpPr txBox="1"/>
          <p:nvPr/>
        </p:nvSpPr>
        <p:spPr>
          <a:xfrm>
            <a:off x="4597618" y="1853847"/>
            <a:ext cx="914400" cy="369332"/>
          </a:xfrm>
          <a:prstGeom prst="rect">
            <a:avLst/>
          </a:prstGeom>
          <a:noFill/>
        </p:spPr>
        <p:txBody>
          <a:bodyPr wrap="square" rtlCol="0">
            <a:spAutoFit/>
          </a:bodyPr>
          <a:lstStyle/>
          <a:p>
            <a:r>
              <a:rPr lang="tr-TR" b="1" dirty="0" err="1">
                <a:solidFill>
                  <a:schemeClr val="bg1"/>
                </a:solidFill>
              </a:rPr>
              <a:t>PoS</a:t>
            </a:r>
            <a:endParaRPr lang="tr-TR" b="1" dirty="0">
              <a:solidFill>
                <a:schemeClr val="bg1"/>
              </a:solidFill>
            </a:endParaRPr>
          </a:p>
        </p:txBody>
      </p:sp>
      <p:pic>
        <p:nvPicPr>
          <p:cNvPr id="9" name="Picture 8">
            <a:extLst>
              <a:ext uri="{FF2B5EF4-FFF2-40B4-BE49-F238E27FC236}">
                <a16:creationId xmlns:a16="http://schemas.microsoft.com/office/drawing/2014/main" id="{61EB08B2-35AA-4045-A3A9-002CD3DCF0D8}"/>
              </a:ext>
            </a:extLst>
          </p:cNvPr>
          <p:cNvPicPr>
            <a:picLocks noChangeAspect="1"/>
          </p:cNvPicPr>
          <p:nvPr/>
        </p:nvPicPr>
        <p:blipFill>
          <a:blip r:embed="rId3"/>
          <a:stretch>
            <a:fillRect/>
          </a:stretch>
        </p:blipFill>
        <p:spPr>
          <a:xfrm>
            <a:off x="6113963" y="1814314"/>
            <a:ext cx="1323975" cy="342900"/>
          </a:xfrm>
          <a:prstGeom prst="rect">
            <a:avLst/>
          </a:prstGeom>
        </p:spPr>
      </p:pic>
      <p:sp>
        <p:nvSpPr>
          <p:cNvPr id="8" name="TextBox 7">
            <a:extLst>
              <a:ext uri="{FF2B5EF4-FFF2-40B4-BE49-F238E27FC236}">
                <a16:creationId xmlns:a16="http://schemas.microsoft.com/office/drawing/2014/main" id="{E63E180C-0BCB-4AE3-A39A-103841B9F873}"/>
              </a:ext>
            </a:extLst>
          </p:cNvPr>
          <p:cNvSpPr txBox="1"/>
          <p:nvPr/>
        </p:nvSpPr>
        <p:spPr>
          <a:xfrm>
            <a:off x="6269181" y="1868572"/>
            <a:ext cx="914400" cy="369332"/>
          </a:xfrm>
          <a:prstGeom prst="rect">
            <a:avLst/>
          </a:prstGeom>
          <a:noFill/>
        </p:spPr>
        <p:txBody>
          <a:bodyPr wrap="square" rtlCol="0">
            <a:spAutoFit/>
          </a:bodyPr>
          <a:lstStyle/>
          <a:p>
            <a:r>
              <a:rPr lang="tr-TR" b="1" dirty="0">
                <a:solidFill>
                  <a:schemeClr val="bg1"/>
                </a:solidFill>
              </a:rPr>
              <a:t>PBFT</a:t>
            </a:r>
          </a:p>
        </p:txBody>
      </p:sp>
      <p:pic>
        <p:nvPicPr>
          <p:cNvPr id="12" name="Picture 11">
            <a:extLst>
              <a:ext uri="{FF2B5EF4-FFF2-40B4-BE49-F238E27FC236}">
                <a16:creationId xmlns:a16="http://schemas.microsoft.com/office/drawing/2014/main" id="{C593A6A8-2BF5-42B9-A1E8-D1D4578E61B2}"/>
              </a:ext>
            </a:extLst>
          </p:cNvPr>
          <p:cNvPicPr>
            <a:picLocks noChangeAspect="1"/>
          </p:cNvPicPr>
          <p:nvPr/>
        </p:nvPicPr>
        <p:blipFill>
          <a:blip r:embed="rId3"/>
          <a:stretch>
            <a:fillRect/>
          </a:stretch>
        </p:blipFill>
        <p:spPr>
          <a:xfrm>
            <a:off x="7799639" y="1847239"/>
            <a:ext cx="1323975" cy="342900"/>
          </a:xfrm>
          <a:prstGeom prst="rect">
            <a:avLst/>
          </a:prstGeom>
        </p:spPr>
      </p:pic>
      <p:pic>
        <p:nvPicPr>
          <p:cNvPr id="13" name="Picture 12">
            <a:extLst>
              <a:ext uri="{FF2B5EF4-FFF2-40B4-BE49-F238E27FC236}">
                <a16:creationId xmlns:a16="http://schemas.microsoft.com/office/drawing/2014/main" id="{BDB1FC9D-278F-436D-A55C-C145AE7FE8BD}"/>
              </a:ext>
            </a:extLst>
          </p:cNvPr>
          <p:cNvPicPr>
            <a:picLocks noChangeAspect="1"/>
          </p:cNvPicPr>
          <p:nvPr/>
        </p:nvPicPr>
        <p:blipFill>
          <a:blip r:embed="rId3"/>
          <a:stretch>
            <a:fillRect/>
          </a:stretch>
        </p:blipFill>
        <p:spPr>
          <a:xfrm>
            <a:off x="9485316" y="1868376"/>
            <a:ext cx="1323975" cy="342900"/>
          </a:xfrm>
          <a:prstGeom prst="rect">
            <a:avLst/>
          </a:prstGeom>
        </p:spPr>
      </p:pic>
      <p:sp>
        <p:nvSpPr>
          <p:cNvPr id="10" name="TextBox 9">
            <a:extLst>
              <a:ext uri="{FF2B5EF4-FFF2-40B4-BE49-F238E27FC236}">
                <a16:creationId xmlns:a16="http://schemas.microsoft.com/office/drawing/2014/main" id="{C40685D1-C1CF-48D0-B58E-070C417E47E8}"/>
              </a:ext>
            </a:extLst>
          </p:cNvPr>
          <p:cNvSpPr txBox="1"/>
          <p:nvPr/>
        </p:nvSpPr>
        <p:spPr>
          <a:xfrm>
            <a:off x="7894594" y="1868572"/>
            <a:ext cx="914400" cy="369332"/>
          </a:xfrm>
          <a:prstGeom prst="rect">
            <a:avLst/>
          </a:prstGeom>
          <a:noFill/>
        </p:spPr>
        <p:txBody>
          <a:bodyPr wrap="square" rtlCol="0">
            <a:spAutoFit/>
          </a:bodyPr>
          <a:lstStyle/>
          <a:p>
            <a:r>
              <a:rPr lang="tr-TR" b="1" dirty="0">
                <a:solidFill>
                  <a:schemeClr val="bg1"/>
                </a:solidFill>
              </a:rPr>
              <a:t>DBFT</a:t>
            </a:r>
          </a:p>
        </p:txBody>
      </p:sp>
      <p:sp>
        <p:nvSpPr>
          <p:cNvPr id="11" name="TextBox 10">
            <a:extLst>
              <a:ext uri="{FF2B5EF4-FFF2-40B4-BE49-F238E27FC236}">
                <a16:creationId xmlns:a16="http://schemas.microsoft.com/office/drawing/2014/main" id="{9F514D19-D40C-47F9-85E0-03279EC40862}"/>
              </a:ext>
            </a:extLst>
          </p:cNvPr>
          <p:cNvSpPr txBox="1"/>
          <p:nvPr/>
        </p:nvSpPr>
        <p:spPr>
          <a:xfrm>
            <a:off x="9690103" y="1827530"/>
            <a:ext cx="914400" cy="369332"/>
          </a:xfrm>
          <a:prstGeom prst="rect">
            <a:avLst/>
          </a:prstGeom>
          <a:noFill/>
        </p:spPr>
        <p:txBody>
          <a:bodyPr wrap="square" rtlCol="0">
            <a:spAutoFit/>
          </a:bodyPr>
          <a:lstStyle/>
          <a:p>
            <a:r>
              <a:rPr lang="tr-TR" b="1" dirty="0">
                <a:solidFill>
                  <a:schemeClr val="bg1"/>
                </a:solidFill>
              </a:rPr>
              <a:t>FBFT</a:t>
            </a:r>
          </a:p>
        </p:txBody>
      </p:sp>
    </p:spTree>
    <p:extLst>
      <p:ext uri="{BB962C8B-B14F-4D97-AF65-F5344CB8AC3E}">
        <p14:creationId xmlns:p14="http://schemas.microsoft.com/office/powerpoint/2010/main" val="295052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68910" y="310297"/>
            <a:ext cx="10058400" cy="1371600"/>
          </a:xfrm>
        </p:spPr>
        <p:txBody>
          <a:bodyPr>
            <a:normAutofit/>
          </a:bodyPr>
          <a:lstStyle/>
          <a:p>
            <a:r>
              <a:rPr lang="tr-TR" dirty="0" err="1"/>
              <a:t>Delegated</a:t>
            </a:r>
            <a:r>
              <a:rPr lang="tr-TR" dirty="0"/>
              <a:t> </a:t>
            </a:r>
            <a:r>
              <a:rPr lang="tr-TR" dirty="0" err="1"/>
              <a:t>Proof</a:t>
            </a:r>
            <a:r>
              <a:rPr lang="tr-TR" dirty="0"/>
              <a:t>-of-</a:t>
            </a:r>
            <a:r>
              <a:rPr lang="tr-TR" dirty="0" err="1"/>
              <a:t>Stake</a:t>
            </a:r>
            <a:r>
              <a:rPr lang="tr-TR" dirty="0"/>
              <a:t> (</a:t>
            </a:r>
            <a:r>
              <a:rPr lang="tr-TR" dirty="0" err="1"/>
              <a:t>DPoS</a:t>
            </a:r>
            <a:r>
              <a:rPr lang="tr-TR" dirty="0"/>
              <a:t>)</a:t>
            </a:r>
          </a:p>
        </p:txBody>
      </p:sp>
      <p:sp>
        <p:nvSpPr>
          <p:cNvPr id="4" name="Rectangle 3">
            <a:extLst>
              <a:ext uri="{FF2B5EF4-FFF2-40B4-BE49-F238E27FC236}">
                <a16:creationId xmlns:a16="http://schemas.microsoft.com/office/drawing/2014/main" id="{44089E0E-EACB-467A-A755-CBDAB96A469C}"/>
              </a:ext>
            </a:extLst>
          </p:cNvPr>
          <p:cNvSpPr/>
          <p:nvPr/>
        </p:nvSpPr>
        <p:spPr>
          <a:xfrm>
            <a:off x="677954" y="1338657"/>
            <a:ext cx="11138125" cy="3377207"/>
          </a:xfrm>
          <a:prstGeom prst="rect">
            <a:avLst/>
          </a:prstGeom>
        </p:spPr>
        <p:txBody>
          <a:bodyPr wrap="square">
            <a:spAutoFit/>
          </a:bodyPr>
          <a:lstStyle/>
          <a:p>
            <a:pPr marL="285750" indent="-285750">
              <a:lnSpc>
                <a:spcPct val="150000"/>
              </a:lnSpc>
              <a:buFont typeface="Arial" panose="020B0604020202020204" pitchFamily="34" charset="0"/>
              <a:buChar char="•"/>
            </a:pPr>
            <a:r>
              <a:rPr lang="tr-TR" dirty="0"/>
              <a:t>Madenciler veya onaylayıcılar yerine, düğümlere delegelerin adı verilir. </a:t>
            </a:r>
          </a:p>
          <a:p>
            <a:pPr marL="285750" indent="-285750">
              <a:lnSpc>
                <a:spcPct val="150000"/>
              </a:lnSpc>
              <a:buFont typeface="Arial" panose="020B0604020202020204" pitchFamily="34" charset="0"/>
              <a:buChar char="•"/>
            </a:pPr>
            <a:r>
              <a:rPr lang="tr-TR" dirty="0"/>
              <a:t>Varlık sahipleri, başka bir kullanıcıyı kendileri adına delege olarak seçerler. </a:t>
            </a:r>
          </a:p>
          <a:p>
            <a:pPr marL="285750" indent="-285750">
              <a:lnSpc>
                <a:spcPct val="150000"/>
              </a:lnSpc>
              <a:buFont typeface="Arial" panose="020B0604020202020204" pitchFamily="34" charset="0"/>
              <a:buChar char="•"/>
            </a:pPr>
            <a:r>
              <a:rPr lang="tr-TR" dirty="0"/>
              <a:t>Varlıklar transfer edilmez, ancak delege varlıklar kendininmiş gibi ağdaki söz hakkını yükseltir.</a:t>
            </a:r>
          </a:p>
          <a:p>
            <a:pPr marL="285750" indent="-285750">
              <a:lnSpc>
                <a:spcPct val="150000"/>
              </a:lnSpc>
              <a:buFont typeface="Arial" panose="020B0604020202020204" pitchFamily="34" charset="0"/>
              <a:buChar char="•"/>
            </a:pPr>
            <a:r>
              <a:rPr lang="tr-TR" dirty="0"/>
              <a:t> DPOS sisteminde genellikle 21-100 arası seçilmiş delege bulunmaktadır.</a:t>
            </a:r>
          </a:p>
          <a:p>
            <a:pPr marL="285750" indent="-285750">
              <a:lnSpc>
                <a:spcPct val="150000"/>
              </a:lnSpc>
              <a:buFont typeface="Arial" panose="020B0604020202020204" pitchFamily="34" charset="0"/>
              <a:buChar char="•"/>
            </a:pPr>
            <a:r>
              <a:rPr lang="tr-TR" dirty="0"/>
              <a:t>Delegeler periyodik olarak karıştırılır ve bloklarını teslim etmeleri için kendilerine bir emir verilir</a:t>
            </a:r>
          </a:p>
          <a:p>
            <a:pPr marL="285750" indent="-285750">
              <a:lnSpc>
                <a:spcPct val="150000"/>
              </a:lnSpc>
              <a:buFont typeface="Arial" panose="020B0604020202020204" pitchFamily="34" charset="0"/>
              <a:buChar char="•"/>
            </a:pPr>
            <a:r>
              <a:rPr lang="tr-TR" dirty="0"/>
              <a:t>Herhangi bir delege bloklarını kaçırır veya geçersiz işlemler yayınlarsa, </a:t>
            </a:r>
            <a:r>
              <a:rPr lang="tr-TR" dirty="0" err="1"/>
              <a:t>token</a:t>
            </a:r>
            <a:r>
              <a:rPr lang="tr-TR" dirty="0"/>
              <a:t> sahipleri onu oylayarak sistem dışı bırakır.</a:t>
            </a:r>
          </a:p>
          <a:p>
            <a:pPr marL="285750" indent="-285750">
              <a:lnSpc>
                <a:spcPct val="150000"/>
              </a:lnSpc>
              <a:buFont typeface="Arial" panose="020B0604020202020204" pitchFamily="34" charset="0"/>
              <a:buChar char="•"/>
            </a:pPr>
            <a:r>
              <a:rPr lang="tr-TR" dirty="0" err="1"/>
              <a:t>DPoS</a:t>
            </a:r>
            <a:r>
              <a:rPr lang="tr-TR" dirty="0"/>
              <a:t>, blokların oluşturulmasını kısmen merkezileştirerek diğer tüm konsensüs algoritmalarından daha hızlı iş emirleri verir. </a:t>
            </a:r>
          </a:p>
        </p:txBody>
      </p:sp>
      <p:sp>
        <p:nvSpPr>
          <p:cNvPr id="6" name="Rectangle 5">
            <a:extLst>
              <a:ext uri="{FF2B5EF4-FFF2-40B4-BE49-F238E27FC236}">
                <a16:creationId xmlns:a16="http://schemas.microsoft.com/office/drawing/2014/main" id="{D66DBF6C-88F3-4991-913B-0F737CC124EB}"/>
              </a:ext>
            </a:extLst>
          </p:cNvPr>
          <p:cNvSpPr/>
          <p:nvPr/>
        </p:nvSpPr>
        <p:spPr>
          <a:xfrm>
            <a:off x="894702" y="4807194"/>
            <a:ext cx="1575111" cy="461665"/>
          </a:xfrm>
          <a:prstGeom prst="rect">
            <a:avLst/>
          </a:prstGeom>
        </p:spPr>
        <p:txBody>
          <a:bodyPr wrap="none">
            <a:spAutoFit/>
          </a:bodyPr>
          <a:lstStyle/>
          <a:p>
            <a:r>
              <a:rPr lang="tr-TR" sz="2400" b="1" dirty="0"/>
              <a:t>Avantajları</a:t>
            </a:r>
            <a:endParaRPr lang="tr-TR" dirty="0"/>
          </a:p>
        </p:txBody>
      </p:sp>
      <p:sp>
        <p:nvSpPr>
          <p:cNvPr id="7" name="Rectangle 6">
            <a:extLst>
              <a:ext uri="{FF2B5EF4-FFF2-40B4-BE49-F238E27FC236}">
                <a16:creationId xmlns:a16="http://schemas.microsoft.com/office/drawing/2014/main" id="{E47FA550-8CAD-4081-B2E4-7652E76DDC57}"/>
              </a:ext>
            </a:extLst>
          </p:cNvPr>
          <p:cNvSpPr/>
          <p:nvPr/>
        </p:nvSpPr>
        <p:spPr>
          <a:xfrm>
            <a:off x="4772124" y="4807194"/>
            <a:ext cx="2051972" cy="461665"/>
          </a:xfrm>
          <a:prstGeom prst="rect">
            <a:avLst/>
          </a:prstGeom>
        </p:spPr>
        <p:txBody>
          <a:bodyPr wrap="none">
            <a:spAutoFit/>
          </a:bodyPr>
          <a:lstStyle/>
          <a:p>
            <a:r>
              <a:rPr lang="tr-TR" sz="2400" b="1" dirty="0"/>
              <a:t>Dezavantajları</a:t>
            </a:r>
            <a:endParaRPr lang="tr-TR" dirty="0"/>
          </a:p>
        </p:txBody>
      </p:sp>
      <p:sp>
        <p:nvSpPr>
          <p:cNvPr id="8" name="Rectangle 7">
            <a:extLst>
              <a:ext uri="{FF2B5EF4-FFF2-40B4-BE49-F238E27FC236}">
                <a16:creationId xmlns:a16="http://schemas.microsoft.com/office/drawing/2014/main" id="{EB1C7E95-0F87-4A9A-AE3C-C9A8EAEAF91A}"/>
              </a:ext>
            </a:extLst>
          </p:cNvPr>
          <p:cNvSpPr/>
          <p:nvPr/>
        </p:nvSpPr>
        <p:spPr>
          <a:xfrm>
            <a:off x="8954658" y="4807193"/>
            <a:ext cx="1024448" cy="461665"/>
          </a:xfrm>
          <a:prstGeom prst="rect">
            <a:avLst/>
          </a:prstGeom>
        </p:spPr>
        <p:txBody>
          <a:bodyPr wrap="none">
            <a:spAutoFit/>
          </a:bodyPr>
          <a:lstStyle/>
          <a:p>
            <a:r>
              <a:rPr lang="tr-TR" sz="2400" b="1" dirty="0"/>
              <a:t>Örnek</a:t>
            </a:r>
            <a:endParaRPr lang="tr-TR" dirty="0"/>
          </a:p>
        </p:txBody>
      </p:sp>
      <p:sp>
        <p:nvSpPr>
          <p:cNvPr id="9" name="Rectangle 8">
            <a:extLst>
              <a:ext uri="{FF2B5EF4-FFF2-40B4-BE49-F238E27FC236}">
                <a16:creationId xmlns:a16="http://schemas.microsoft.com/office/drawing/2014/main" id="{922C934D-C67F-4A48-B1F0-B65255E766C0}"/>
              </a:ext>
            </a:extLst>
          </p:cNvPr>
          <p:cNvSpPr/>
          <p:nvPr/>
        </p:nvSpPr>
        <p:spPr>
          <a:xfrm>
            <a:off x="759235" y="5338782"/>
            <a:ext cx="3654159" cy="646331"/>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Blok onaylama süresi</a:t>
            </a:r>
          </a:p>
          <a:p>
            <a:pPr marL="285750" indent="-285750">
              <a:buFont typeface="Arial" panose="020B0604020202020204" pitchFamily="34" charset="0"/>
              <a:buChar char="•"/>
            </a:pPr>
            <a:r>
              <a:rPr lang="tr-TR" dirty="0">
                <a:solidFill>
                  <a:srgbClr val="292929"/>
                </a:solidFill>
                <a:latin typeface="charter"/>
              </a:rPr>
              <a:t>Çifte harcama riskinin azaltılması</a:t>
            </a:r>
          </a:p>
        </p:txBody>
      </p:sp>
      <p:sp>
        <p:nvSpPr>
          <p:cNvPr id="10" name="Rectangle 9">
            <a:extLst>
              <a:ext uri="{FF2B5EF4-FFF2-40B4-BE49-F238E27FC236}">
                <a16:creationId xmlns:a16="http://schemas.microsoft.com/office/drawing/2014/main" id="{A7E3B1D5-C460-4084-8450-DAD32A4674C2}"/>
              </a:ext>
            </a:extLst>
          </p:cNvPr>
          <p:cNvSpPr/>
          <p:nvPr/>
        </p:nvSpPr>
        <p:spPr>
          <a:xfrm>
            <a:off x="4520155" y="5400985"/>
            <a:ext cx="3654159" cy="369332"/>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Merkezilik</a:t>
            </a:r>
            <a:r>
              <a:rPr lang="tr-TR" dirty="0">
                <a:solidFill>
                  <a:srgbClr val="292929"/>
                </a:solidFill>
                <a:latin typeface="charter"/>
              </a:rPr>
              <a:t>/düzen</a:t>
            </a:r>
          </a:p>
        </p:txBody>
      </p:sp>
      <p:sp>
        <p:nvSpPr>
          <p:cNvPr id="11" name="Rectangle 10">
            <a:extLst>
              <a:ext uri="{FF2B5EF4-FFF2-40B4-BE49-F238E27FC236}">
                <a16:creationId xmlns:a16="http://schemas.microsoft.com/office/drawing/2014/main" id="{E56345DC-B3DE-4C53-ADA1-25A000DD5BCF}"/>
              </a:ext>
            </a:extLst>
          </p:cNvPr>
          <p:cNvSpPr/>
          <p:nvPr/>
        </p:nvSpPr>
        <p:spPr>
          <a:xfrm>
            <a:off x="8746715" y="5363259"/>
            <a:ext cx="3654159" cy="923330"/>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Steemit</a:t>
            </a:r>
            <a:r>
              <a:rPr lang="tr-TR" dirty="0">
                <a:solidFill>
                  <a:srgbClr val="292929"/>
                </a:solidFill>
                <a:latin typeface="charter"/>
              </a:rPr>
              <a:t>, </a:t>
            </a:r>
          </a:p>
          <a:p>
            <a:pPr marL="285750" indent="-285750">
              <a:buFont typeface="Arial" panose="020B0604020202020204" pitchFamily="34" charset="0"/>
              <a:buChar char="•"/>
            </a:pPr>
            <a:r>
              <a:rPr lang="tr-TR" dirty="0">
                <a:solidFill>
                  <a:srgbClr val="292929"/>
                </a:solidFill>
                <a:latin typeface="charter"/>
              </a:rPr>
              <a:t>EOS, </a:t>
            </a:r>
          </a:p>
          <a:p>
            <a:pPr marL="285750" indent="-285750">
              <a:buFont typeface="Arial" panose="020B0604020202020204" pitchFamily="34" charset="0"/>
              <a:buChar char="•"/>
            </a:pPr>
            <a:r>
              <a:rPr lang="tr-TR" dirty="0" err="1">
                <a:solidFill>
                  <a:srgbClr val="292929"/>
                </a:solidFill>
                <a:latin typeface="charter"/>
              </a:rPr>
              <a:t>BitShares</a:t>
            </a:r>
            <a:endParaRPr lang="tr-TR" dirty="0">
              <a:solidFill>
                <a:srgbClr val="292929"/>
              </a:solidFill>
              <a:latin typeface="charter"/>
            </a:endParaRPr>
          </a:p>
        </p:txBody>
      </p:sp>
    </p:spTree>
    <p:extLst>
      <p:ext uri="{BB962C8B-B14F-4D97-AF65-F5344CB8AC3E}">
        <p14:creationId xmlns:p14="http://schemas.microsoft.com/office/powerpoint/2010/main" val="3417589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67C4-95C4-4EE9-8B8F-0607A1AD816D}"/>
              </a:ext>
            </a:extLst>
          </p:cNvPr>
          <p:cNvSpPr>
            <a:spLocks noGrp="1"/>
          </p:cNvSpPr>
          <p:nvPr>
            <p:ph type="title"/>
          </p:nvPr>
        </p:nvSpPr>
        <p:spPr/>
        <p:txBody>
          <a:bodyPr/>
          <a:lstStyle/>
          <a:p>
            <a:r>
              <a:rPr lang="en-US" dirty="0"/>
              <a:t>Proof Of Elapsed Time (#POET)</a:t>
            </a:r>
            <a:endParaRPr lang="tr-TR" dirty="0"/>
          </a:p>
        </p:txBody>
      </p:sp>
      <p:sp>
        <p:nvSpPr>
          <p:cNvPr id="3" name="Rectangle 2">
            <a:extLst>
              <a:ext uri="{FF2B5EF4-FFF2-40B4-BE49-F238E27FC236}">
                <a16:creationId xmlns:a16="http://schemas.microsoft.com/office/drawing/2014/main" id="{6AD5F9E1-33F8-4EC0-9DDA-AC7A9E89122E}"/>
              </a:ext>
            </a:extLst>
          </p:cNvPr>
          <p:cNvSpPr/>
          <p:nvPr/>
        </p:nvSpPr>
        <p:spPr>
          <a:xfrm>
            <a:off x="759235" y="1838826"/>
            <a:ext cx="10451690" cy="2446824"/>
          </a:xfrm>
          <a:prstGeom prst="rect">
            <a:avLst/>
          </a:prstGeom>
        </p:spPr>
        <p:txBody>
          <a:bodyPr wrap="square">
            <a:spAutoFit/>
          </a:bodyPr>
          <a:lstStyle/>
          <a:p>
            <a:pPr marL="285750" indent="-285750">
              <a:lnSpc>
                <a:spcPct val="150000"/>
              </a:lnSpc>
              <a:buFont typeface="Arial" panose="020B0604020202020204" pitchFamily="34" charset="0"/>
              <a:buChar char="•"/>
            </a:pPr>
            <a:r>
              <a:rPr lang="tr-TR" dirty="0"/>
              <a:t>İzinli </a:t>
            </a:r>
            <a:r>
              <a:rPr lang="tr-TR" dirty="0" err="1"/>
              <a:t>blockchain</a:t>
            </a:r>
            <a:r>
              <a:rPr lang="tr-TR" dirty="0"/>
              <a:t> ağlarında kullanılır. Madenciler ağa güvenli giriş yaptıktan sonra belirlenen madencilik hakları ve oy verme ilkelerine uyarlar.</a:t>
            </a:r>
          </a:p>
          <a:p>
            <a:pPr marL="285750" indent="-285750">
              <a:lnSpc>
                <a:spcPct val="150000"/>
              </a:lnSpc>
              <a:buFont typeface="Arial" panose="020B0604020202020204" pitchFamily="34" charset="0"/>
              <a:buChar char="•"/>
            </a:pPr>
            <a:r>
              <a:rPr lang="tr-TR" dirty="0"/>
              <a:t>Her bir düğümün eşit derecede kazanma olasılığının olduğu adil bir piyango sistemi ilkesine dayanır.</a:t>
            </a:r>
          </a:p>
          <a:p>
            <a:pPr marL="285750" indent="-285750">
              <a:lnSpc>
                <a:spcPct val="150000"/>
              </a:lnSpc>
              <a:buFont typeface="Arial" panose="020B0604020202020204" pitchFamily="34" charset="0"/>
              <a:buChar char="•"/>
            </a:pPr>
            <a:r>
              <a:rPr lang="tr-TR" dirty="0"/>
              <a:t>Ağdaki her katılımcıya rastgele bir bekleme süresi atanır ve beklemeyi bitiren ilk katılımcı, blok zincirine bir sonraki bloğu ekler. </a:t>
            </a:r>
          </a:p>
          <a:p>
            <a:endParaRPr lang="tr-TR" dirty="0"/>
          </a:p>
        </p:txBody>
      </p:sp>
      <p:sp>
        <p:nvSpPr>
          <p:cNvPr id="4" name="Rectangle 3">
            <a:extLst>
              <a:ext uri="{FF2B5EF4-FFF2-40B4-BE49-F238E27FC236}">
                <a16:creationId xmlns:a16="http://schemas.microsoft.com/office/drawing/2014/main" id="{35F4B0A5-0B2B-4243-8D5F-32D7C96C55AB}"/>
              </a:ext>
            </a:extLst>
          </p:cNvPr>
          <p:cNvSpPr/>
          <p:nvPr/>
        </p:nvSpPr>
        <p:spPr>
          <a:xfrm>
            <a:off x="894702" y="4807194"/>
            <a:ext cx="1575111" cy="461665"/>
          </a:xfrm>
          <a:prstGeom prst="rect">
            <a:avLst/>
          </a:prstGeom>
        </p:spPr>
        <p:txBody>
          <a:bodyPr wrap="none">
            <a:spAutoFit/>
          </a:bodyPr>
          <a:lstStyle/>
          <a:p>
            <a:r>
              <a:rPr lang="tr-TR" sz="2400" b="1" dirty="0"/>
              <a:t>Avantajları</a:t>
            </a:r>
            <a:endParaRPr lang="tr-TR" dirty="0"/>
          </a:p>
        </p:txBody>
      </p:sp>
      <p:sp>
        <p:nvSpPr>
          <p:cNvPr id="5" name="Rectangle 4">
            <a:extLst>
              <a:ext uri="{FF2B5EF4-FFF2-40B4-BE49-F238E27FC236}">
                <a16:creationId xmlns:a16="http://schemas.microsoft.com/office/drawing/2014/main" id="{0E24FDD9-D78D-4A76-9B20-2FC6ABF2BB12}"/>
              </a:ext>
            </a:extLst>
          </p:cNvPr>
          <p:cNvSpPr/>
          <p:nvPr/>
        </p:nvSpPr>
        <p:spPr>
          <a:xfrm>
            <a:off x="4772124" y="4807194"/>
            <a:ext cx="2051972" cy="461665"/>
          </a:xfrm>
          <a:prstGeom prst="rect">
            <a:avLst/>
          </a:prstGeom>
        </p:spPr>
        <p:txBody>
          <a:bodyPr wrap="none">
            <a:spAutoFit/>
          </a:bodyPr>
          <a:lstStyle/>
          <a:p>
            <a:r>
              <a:rPr lang="tr-TR" sz="2400" b="1" dirty="0"/>
              <a:t>Dezavantajları</a:t>
            </a:r>
            <a:endParaRPr lang="tr-TR" dirty="0"/>
          </a:p>
        </p:txBody>
      </p:sp>
      <p:sp>
        <p:nvSpPr>
          <p:cNvPr id="6" name="Rectangle 5">
            <a:extLst>
              <a:ext uri="{FF2B5EF4-FFF2-40B4-BE49-F238E27FC236}">
                <a16:creationId xmlns:a16="http://schemas.microsoft.com/office/drawing/2014/main" id="{FBA25FC3-0AC4-4279-B666-65C68F5373FD}"/>
              </a:ext>
            </a:extLst>
          </p:cNvPr>
          <p:cNvSpPr/>
          <p:nvPr/>
        </p:nvSpPr>
        <p:spPr>
          <a:xfrm>
            <a:off x="8954658" y="4807193"/>
            <a:ext cx="1024448" cy="461665"/>
          </a:xfrm>
          <a:prstGeom prst="rect">
            <a:avLst/>
          </a:prstGeom>
        </p:spPr>
        <p:txBody>
          <a:bodyPr wrap="none">
            <a:spAutoFit/>
          </a:bodyPr>
          <a:lstStyle/>
          <a:p>
            <a:r>
              <a:rPr lang="tr-TR" sz="2400" b="1" dirty="0"/>
              <a:t>Örnek</a:t>
            </a:r>
            <a:endParaRPr lang="tr-TR" dirty="0"/>
          </a:p>
        </p:txBody>
      </p:sp>
      <p:sp>
        <p:nvSpPr>
          <p:cNvPr id="7" name="Rectangle 6">
            <a:extLst>
              <a:ext uri="{FF2B5EF4-FFF2-40B4-BE49-F238E27FC236}">
                <a16:creationId xmlns:a16="http://schemas.microsoft.com/office/drawing/2014/main" id="{3D03A1B4-83B3-4129-84A6-299C96CDEF5F}"/>
              </a:ext>
            </a:extLst>
          </p:cNvPr>
          <p:cNvSpPr/>
          <p:nvPr/>
        </p:nvSpPr>
        <p:spPr>
          <a:xfrm>
            <a:off x="759235" y="5338782"/>
            <a:ext cx="3654159" cy="646331"/>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Enerji harcaması azalır (bekleme süresi)</a:t>
            </a:r>
          </a:p>
        </p:txBody>
      </p:sp>
      <p:sp>
        <p:nvSpPr>
          <p:cNvPr id="8" name="Rectangle 7">
            <a:extLst>
              <a:ext uri="{FF2B5EF4-FFF2-40B4-BE49-F238E27FC236}">
                <a16:creationId xmlns:a16="http://schemas.microsoft.com/office/drawing/2014/main" id="{0C75C995-5F57-4530-A095-4BA8D25C8A09}"/>
              </a:ext>
            </a:extLst>
          </p:cNvPr>
          <p:cNvSpPr/>
          <p:nvPr/>
        </p:nvSpPr>
        <p:spPr>
          <a:xfrm>
            <a:off x="4752975" y="5363259"/>
            <a:ext cx="3654159" cy="369332"/>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Özel bir CPU gereksinimi (Intel)</a:t>
            </a:r>
          </a:p>
        </p:txBody>
      </p:sp>
      <p:sp>
        <p:nvSpPr>
          <p:cNvPr id="9" name="Rectangle 8">
            <a:extLst>
              <a:ext uri="{FF2B5EF4-FFF2-40B4-BE49-F238E27FC236}">
                <a16:creationId xmlns:a16="http://schemas.microsoft.com/office/drawing/2014/main" id="{CAA0A76F-C2BA-4A8D-B1F3-A7B0C2B20BA4}"/>
              </a:ext>
            </a:extLst>
          </p:cNvPr>
          <p:cNvSpPr/>
          <p:nvPr/>
        </p:nvSpPr>
        <p:spPr>
          <a:xfrm>
            <a:off x="8746715" y="5363259"/>
            <a:ext cx="3654159" cy="369332"/>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Hyperledger</a:t>
            </a:r>
            <a:r>
              <a:rPr lang="tr-TR" dirty="0">
                <a:solidFill>
                  <a:srgbClr val="292929"/>
                </a:solidFill>
                <a:latin typeface="charter"/>
              </a:rPr>
              <a:t> </a:t>
            </a:r>
            <a:r>
              <a:rPr lang="tr-TR" dirty="0" err="1">
                <a:solidFill>
                  <a:srgbClr val="292929"/>
                </a:solidFill>
                <a:latin typeface="charter"/>
              </a:rPr>
              <a:t>Sawtooth</a:t>
            </a:r>
            <a:endParaRPr lang="tr-TR" dirty="0">
              <a:solidFill>
                <a:srgbClr val="292929"/>
              </a:solidFill>
              <a:latin typeface="charter"/>
            </a:endParaRPr>
          </a:p>
        </p:txBody>
      </p:sp>
    </p:spTree>
    <p:extLst>
      <p:ext uri="{BB962C8B-B14F-4D97-AF65-F5344CB8AC3E}">
        <p14:creationId xmlns:p14="http://schemas.microsoft.com/office/powerpoint/2010/main" val="211659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err="1"/>
              <a:t>Proof</a:t>
            </a:r>
            <a:r>
              <a:rPr lang="tr-TR" dirty="0"/>
              <a:t>-of-</a:t>
            </a:r>
            <a:r>
              <a:rPr lang="tr-TR" dirty="0" err="1"/>
              <a:t>Weight</a:t>
            </a:r>
            <a:r>
              <a:rPr lang="tr-TR" dirty="0"/>
              <a:t> (</a:t>
            </a:r>
            <a:r>
              <a:rPr lang="tr-TR" dirty="0" err="1"/>
              <a:t>PoWeight</a:t>
            </a:r>
            <a:r>
              <a:rPr lang="tr-TR" dirty="0"/>
              <a:t>)</a:t>
            </a:r>
          </a:p>
        </p:txBody>
      </p:sp>
      <p:sp>
        <p:nvSpPr>
          <p:cNvPr id="4" name="Rectangle 3">
            <a:extLst>
              <a:ext uri="{FF2B5EF4-FFF2-40B4-BE49-F238E27FC236}">
                <a16:creationId xmlns:a16="http://schemas.microsoft.com/office/drawing/2014/main" id="{44089E0E-EACB-467A-A755-CBDAB96A469C}"/>
              </a:ext>
            </a:extLst>
          </p:cNvPr>
          <p:cNvSpPr/>
          <p:nvPr/>
        </p:nvSpPr>
        <p:spPr>
          <a:xfrm>
            <a:off x="759234" y="1838826"/>
            <a:ext cx="10975565" cy="1299715"/>
          </a:xfrm>
          <a:prstGeom prst="rect">
            <a:avLst/>
          </a:prstGeom>
        </p:spPr>
        <p:txBody>
          <a:bodyPr wrap="square">
            <a:spAutoFit/>
          </a:bodyPr>
          <a:lstStyle/>
          <a:p>
            <a:pPr marL="285750" indent="-285750">
              <a:lnSpc>
                <a:spcPct val="150000"/>
              </a:lnSpc>
              <a:buFont typeface="Arial" panose="020B0604020202020204" pitchFamily="34" charset="0"/>
              <a:buChar char="•"/>
            </a:pPr>
            <a:r>
              <a:rPr lang="tr-TR" dirty="0" err="1"/>
              <a:t>PoS’un</a:t>
            </a:r>
            <a:r>
              <a:rPr lang="tr-TR" dirty="0"/>
              <a:t> bu tür önyargılı doğasını (cüzdanındaki </a:t>
            </a:r>
            <a:r>
              <a:rPr lang="tr-TR" dirty="0" err="1"/>
              <a:t>token</a:t>
            </a:r>
            <a:r>
              <a:rPr lang="tr-TR" dirty="0"/>
              <a:t> miktarına göre </a:t>
            </a:r>
            <a:r>
              <a:rPr lang="tr-TR" dirty="0" err="1"/>
              <a:t>validatör</a:t>
            </a:r>
            <a:r>
              <a:rPr lang="tr-TR" dirty="0"/>
              <a:t> olma) çözmeye çalışır.</a:t>
            </a:r>
          </a:p>
          <a:p>
            <a:pPr marL="285750" indent="-285750">
              <a:lnSpc>
                <a:spcPct val="150000"/>
              </a:lnSpc>
              <a:buFont typeface="Arial" panose="020B0604020202020204" pitchFamily="34" charset="0"/>
              <a:buChar char="•"/>
            </a:pPr>
            <a:r>
              <a:rPr lang="tr-TR" dirty="0"/>
              <a:t>Daha fazla </a:t>
            </a:r>
            <a:r>
              <a:rPr lang="tr-TR" dirty="0" err="1"/>
              <a:t>tokena</a:t>
            </a:r>
            <a:r>
              <a:rPr lang="tr-TR" dirty="0"/>
              <a:t> sahip olmaktan başka bazı faktörleri göz önünde bulundurur. “Ağırlıklı Faktörler” olarak tanımlanır.</a:t>
            </a:r>
          </a:p>
          <a:p>
            <a:pPr marL="285750" indent="-285750">
              <a:lnSpc>
                <a:spcPct val="150000"/>
              </a:lnSpc>
              <a:buFont typeface="Arial" panose="020B0604020202020204" pitchFamily="34" charset="0"/>
              <a:buChar char="•"/>
            </a:pPr>
            <a:r>
              <a:rPr lang="tr-TR" dirty="0"/>
              <a:t>Örneğin, </a:t>
            </a:r>
            <a:r>
              <a:rPr lang="tr-TR" dirty="0" err="1"/>
              <a:t>Filecoin</a:t>
            </a:r>
            <a:r>
              <a:rPr lang="tr-TR" dirty="0"/>
              <a:t> ağırlık faktörü olarak </a:t>
            </a:r>
            <a:r>
              <a:rPr lang="tr-TR" dirty="0" err="1"/>
              <a:t>IPFS’teki</a:t>
            </a:r>
            <a:r>
              <a:rPr lang="tr-TR" dirty="0"/>
              <a:t> veri miktarını kullanır.</a:t>
            </a:r>
          </a:p>
        </p:txBody>
      </p:sp>
      <p:sp>
        <p:nvSpPr>
          <p:cNvPr id="5" name="Rectangle 4">
            <a:extLst>
              <a:ext uri="{FF2B5EF4-FFF2-40B4-BE49-F238E27FC236}">
                <a16:creationId xmlns:a16="http://schemas.microsoft.com/office/drawing/2014/main" id="{E882DDF7-70C9-4963-8E39-0B8CE19614FB}"/>
              </a:ext>
            </a:extLst>
          </p:cNvPr>
          <p:cNvSpPr/>
          <p:nvPr/>
        </p:nvSpPr>
        <p:spPr>
          <a:xfrm>
            <a:off x="1011203" y="3321422"/>
            <a:ext cx="1575111" cy="461665"/>
          </a:xfrm>
          <a:prstGeom prst="rect">
            <a:avLst/>
          </a:prstGeom>
        </p:spPr>
        <p:txBody>
          <a:bodyPr wrap="none">
            <a:spAutoFit/>
          </a:bodyPr>
          <a:lstStyle/>
          <a:p>
            <a:r>
              <a:rPr lang="tr-TR" sz="2400" b="1" dirty="0"/>
              <a:t>Avantajları</a:t>
            </a:r>
            <a:endParaRPr lang="tr-TR" dirty="0"/>
          </a:p>
        </p:txBody>
      </p:sp>
      <p:sp>
        <p:nvSpPr>
          <p:cNvPr id="6" name="Rectangle 5">
            <a:extLst>
              <a:ext uri="{FF2B5EF4-FFF2-40B4-BE49-F238E27FC236}">
                <a16:creationId xmlns:a16="http://schemas.microsoft.com/office/drawing/2014/main" id="{3DEBEE3A-33A7-4C39-98A9-451841FB437A}"/>
              </a:ext>
            </a:extLst>
          </p:cNvPr>
          <p:cNvSpPr/>
          <p:nvPr/>
        </p:nvSpPr>
        <p:spPr>
          <a:xfrm>
            <a:off x="4888625" y="3321422"/>
            <a:ext cx="2051972" cy="461665"/>
          </a:xfrm>
          <a:prstGeom prst="rect">
            <a:avLst/>
          </a:prstGeom>
        </p:spPr>
        <p:txBody>
          <a:bodyPr wrap="none">
            <a:spAutoFit/>
          </a:bodyPr>
          <a:lstStyle/>
          <a:p>
            <a:r>
              <a:rPr lang="tr-TR" sz="2400" b="1" dirty="0"/>
              <a:t>Dezavantajları</a:t>
            </a:r>
            <a:endParaRPr lang="tr-TR" dirty="0"/>
          </a:p>
        </p:txBody>
      </p:sp>
      <p:sp>
        <p:nvSpPr>
          <p:cNvPr id="7" name="Rectangle 6">
            <a:extLst>
              <a:ext uri="{FF2B5EF4-FFF2-40B4-BE49-F238E27FC236}">
                <a16:creationId xmlns:a16="http://schemas.microsoft.com/office/drawing/2014/main" id="{6077CAE4-98E6-407D-9DD0-9C1575B09A2D}"/>
              </a:ext>
            </a:extLst>
          </p:cNvPr>
          <p:cNvSpPr/>
          <p:nvPr/>
        </p:nvSpPr>
        <p:spPr>
          <a:xfrm>
            <a:off x="9071159" y="3321421"/>
            <a:ext cx="1024448" cy="461665"/>
          </a:xfrm>
          <a:prstGeom prst="rect">
            <a:avLst/>
          </a:prstGeom>
        </p:spPr>
        <p:txBody>
          <a:bodyPr wrap="none">
            <a:spAutoFit/>
          </a:bodyPr>
          <a:lstStyle/>
          <a:p>
            <a:r>
              <a:rPr lang="tr-TR" sz="2400" b="1" dirty="0"/>
              <a:t>Örnek</a:t>
            </a:r>
            <a:endParaRPr lang="tr-TR" dirty="0"/>
          </a:p>
        </p:txBody>
      </p:sp>
      <p:sp>
        <p:nvSpPr>
          <p:cNvPr id="8" name="Rectangle 7">
            <a:extLst>
              <a:ext uri="{FF2B5EF4-FFF2-40B4-BE49-F238E27FC236}">
                <a16:creationId xmlns:a16="http://schemas.microsoft.com/office/drawing/2014/main" id="{16741B1F-62D2-4E7C-92E7-57119DFD1A04}"/>
              </a:ext>
            </a:extLst>
          </p:cNvPr>
          <p:cNvSpPr/>
          <p:nvPr/>
        </p:nvSpPr>
        <p:spPr>
          <a:xfrm>
            <a:off x="759234" y="3783086"/>
            <a:ext cx="3654159" cy="646331"/>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Özelleştirilebilir</a:t>
            </a:r>
          </a:p>
          <a:p>
            <a:pPr marL="285750" indent="-285750">
              <a:buFont typeface="Arial" panose="020B0604020202020204" pitchFamily="34" charset="0"/>
              <a:buChar char="•"/>
            </a:pPr>
            <a:r>
              <a:rPr lang="tr-TR" dirty="0">
                <a:solidFill>
                  <a:srgbClr val="292929"/>
                </a:solidFill>
                <a:latin typeface="charter"/>
              </a:rPr>
              <a:t>Ölçeklenebilir</a:t>
            </a:r>
          </a:p>
        </p:txBody>
      </p:sp>
      <p:sp>
        <p:nvSpPr>
          <p:cNvPr id="9" name="Rectangle 8">
            <a:extLst>
              <a:ext uri="{FF2B5EF4-FFF2-40B4-BE49-F238E27FC236}">
                <a16:creationId xmlns:a16="http://schemas.microsoft.com/office/drawing/2014/main" id="{01676D25-1B9D-43A4-8356-2B8360DB7390}"/>
              </a:ext>
            </a:extLst>
          </p:cNvPr>
          <p:cNvSpPr/>
          <p:nvPr/>
        </p:nvSpPr>
        <p:spPr>
          <a:xfrm>
            <a:off x="4869476" y="3877487"/>
            <a:ext cx="3654159" cy="369332"/>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Teşvik Programı</a:t>
            </a:r>
          </a:p>
        </p:txBody>
      </p:sp>
      <p:sp>
        <p:nvSpPr>
          <p:cNvPr id="10" name="Rectangle 9">
            <a:extLst>
              <a:ext uri="{FF2B5EF4-FFF2-40B4-BE49-F238E27FC236}">
                <a16:creationId xmlns:a16="http://schemas.microsoft.com/office/drawing/2014/main" id="{96F27DB8-9382-4839-BE79-582CCEA49916}"/>
              </a:ext>
            </a:extLst>
          </p:cNvPr>
          <p:cNvSpPr/>
          <p:nvPr/>
        </p:nvSpPr>
        <p:spPr>
          <a:xfrm>
            <a:off x="8863216" y="3877487"/>
            <a:ext cx="3654159" cy="646331"/>
          </a:xfrm>
          <a:prstGeom prst="rect">
            <a:avLst/>
          </a:prstGeom>
        </p:spPr>
        <p:txBody>
          <a:bodyPr wrap="square">
            <a:spAutoFit/>
          </a:bodyPr>
          <a:lstStyle/>
          <a:p>
            <a:pPr marL="285750" indent="-285750">
              <a:buFont typeface="Arial" panose="020B0604020202020204" pitchFamily="34" charset="0"/>
              <a:buChar char="•"/>
            </a:pPr>
            <a:r>
              <a:rPr lang="tr-TR" dirty="0" err="1">
                <a:solidFill>
                  <a:srgbClr val="292929"/>
                </a:solidFill>
                <a:latin typeface="charter"/>
              </a:rPr>
              <a:t>Filecoin</a:t>
            </a:r>
            <a:r>
              <a:rPr lang="tr-TR" dirty="0">
                <a:solidFill>
                  <a:srgbClr val="292929"/>
                </a:solidFill>
                <a:latin typeface="charter"/>
              </a:rPr>
              <a:t>, </a:t>
            </a:r>
          </a:p>
          <a:p>
            <a:pPr marL="285750" indent="-285750">
              <a:buFont typeface="Arial" panose="020B0604020202020204" pitchFamily="34" charset="0"/>
              <a:buChar char="•"/>
            </a:pPr>
            <a:r>
              <a:rPr lang="tr-TR" dirty="0" err="1">
                <a:solidFill>
                  <a:srgbClr val="292929"/>
                </a:solidFill>
                <a:latin typeface="charter"/>
              </a:rPr>
              <a:t>Chia</a:t>
            </a:r>
            <a:r>
              <a:rPr lang="tr-TR" dirty="0">
                <a:solidFill>
                  <a:srgbClr val="292929"/>
                </a:solidFill>
                <a:latin typeface="charter"/>
              </a:rPr>
              <a:t>.</a:t>
            </a:r>
          </a:p>
        </p:txBody>
      </p:sp>
      <p:sp>
        <p:nvSpPr>
          <p:cNvPr id="11" name="Rectangle 10">
            <a:extLst>
              <a:ext uri="{FF2B5EF4-FFF2-40B4-BE49-F238E27FC236}">
                <a16:creationId xmlns:a16="http://schemas.microsoft.com/office/drawing/2014/main" id="{DBC9E4D5-1B4A-4691-A569-9B2D3938F9F3}"/>
              </a:ext>
            </a:extLst>
          </p:cNvPr>
          <p:cNvSpPr/>
          <p:nvPr/>
        </p:nvSpPr>
        <p:spPr>
          <a:xfrm>
            <a:off x="483287" y="4982573"/>
            <a:ext cx="11075956" cy="1292662"/>
          </a:xfrm>
          <a:prstGeom prst="rect">
            <a:avLst/>
          </a:prstGeom>
        </p:spPr>
        <p:txBody>
          <a:bodyPr wrap="square">
            <a:spAutoFit/>
          </a:bodyPr>
          <a:lstStyle/>
          <a:p>
            <a:r>
              <a:rPr lang="tr-TR" sz="2400" b="1" dirty="0" err="1"/>
              <a:t>Pure</a:t>
            </a:r>
            <a:r>
              <a:rPr lang="tr-TR" sz="2400" b="1" dirty="0"/>
              <a:t> </a:t>
            </a:r>
            <a:r>
              <a:rPr lang="tr-TR" sz="2400" b="1" dirty="0" err="1"/>
              <a:t>Proof</a:t>
            </a:r>
            <a:r>
              <a:rPr lang="tr-TR" sz="2400" b="1" dirty="0"/>
              <a:t> of </a:t>
            </a:r>
            <a:r>
              <a:rPr lang="tr-TR" sz="2400" b="1" dirty="0" err="1"/>
              <a:t>Stake</a:t>
            </a:r>
            <a:r>
              <a:rPr lang="tr-TR" sz="2400" b="1" dirty="0"/>
              <a:t> (</a:t>
            </a:r>
            <a:r>
              <a:rPr lang="tr-TR" sz="2400" b="1" dirty="0" err="1"/>
              <a:t>PPoS</a:t>
            </a:r>
            <a:r>
              <a:rPr lang="tr-TR" sz="2400" b="1" dirty="0"/>
              <a:t>): </a:t>
            </a:r>
            <a:r>
              <a:rPr lang="tr-TR" dirty="0"/>
              <a:t>Her kullanıcının yeni bir blok seçimi üzerindeki etkisi, sistemdeki hissesi (</a:t>
            </a:r>
            <a:r>
              <a:rPr lang="tr-TR" dirty="0" err="1"/>
              <a:t>token</a:t>
            </a:r>
            <a:r>
              <a:rPr lang="tr-TR" dirty="0"/>
              <a:t> sayısı) ile orantılıdır. Kullanıcılar, blok önermek ve blok tekliflerini oylamak için rastgele ve gizlice seçilir. Tüm online kullanıcılar, önermek ve oy vermek için seçilme şansına sahiptir. Bir kullanıcının seçilme olasılığı, tekliflerinin ve oylarının ağırlığı, hissesi ile doğru orantılıdır. Örnek: </a:t>
            </a:r>
            <a:r>
              <a:rPr lang="tr-TR" dirty="0" err="1"/>
              <a:t>Algorand</a:t>
            </a:r>
            <a:endParaRPr lang="tr-TR" dirty="0"/>
          </a:p>
        </p:txBody>
      </p:sp>
    </p:spTree>
    <p:extLst>
      <p:ext uri="{BB962C8B-B14F-4D97-AF65-F5344CB8AC3E}">
        <p14:creationId xmlns:p14="http://schemas.microsoft.com/office/powerpoint/2010/main" val="4255443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normAutofit/>
          </a:bodyPr>
          <a:lstStyle/>
          <a:p>
            <a:r>
              <a:rPr lang="tr-TR" dirty="0" err="1"/>
              <a:t>Directed</a:t>
            </a:r>
            <a:r>
              <a:rPr lang="tr-TR" dirty="0"/>
              <a:t> </a:t>
            </a:r>
            <a:r>
              <a:rPr lang="tr-TR" dirty="0" err="1"/>
              <a:t>Acyclic</a:t>
            </a:r>
            <a:r>
              <a:rPr lang="tr-TR" dirty="0"/>
              <a:t> </a:t>
            </a:r>
            <a:r>
              <a:rPr lang="tr-TR" dirty="0" err="1"/>
              <a:t>Graphs</a:t>
            </a:r>
            <a:r>
              <a:rPr lang="tr-TR" dirty="0"/>
              <a:t> (</a:t>
            </a:r>
            <a:r>
              <a:rPr lang="tr-TR" dirty="0" err="1"/>
              <a:t>DAGs</a:t>
            </a:r>
            <a:r>
              <a:rPr lang="tr-TR" dirty="0"/>
              <a:t>)</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838826"/>
            <a:ext cx="10451690" cy="646331"/>
          </a:xfrm>
          <a:prstGeom prst="rect">
            <a:avLst/>
          </a:prstGeom>
        </p:spPr>
        <p:txBody>
          <a:bodyPr wrap="square">
            <a:spAutoFit/>
          </a:bodyPr>
          <a:lstStyle/>
          <a:p>
            <a:r>
              <a:rPr lang="tr-TR" dirty="0"/>
              <a:t> DAG temel olarak bir veri yapısı biçimidir. Tek bir zincir üzerinde çalışmak yerine “yan zincirleri” uygular. Bir yan zincir, farklı işlemlerin bağımsız olarak birden fazla zincirde gerçekleştirilmesine izin verir.  </a:t>
            </a:r>
          </a:p>
        </p:txBody>
      </p:sp>
      <p:pic>
        <p:nvPicPr>
          <p:cNvPr id="3" name="Picture 2">
            <a:extLst>
              <a:ext uri="{FF2B5EF4-FFF2-40B4-BE49-F238E27FC236}">
                <a16:creationId xmlns:a16="http://schemas.microsoft.com/office/drawing/2014/main" id="{C1EEF242-676D-46A0-AAB6-6BA6C165C687}"/>
              </a:ext>
            </a:extLst>
          </p:cNvPr>
          <p:cNvPicPr>
            <a:picLocks noChangeAspect="1"/>
          </p:cNvPicPr>
          <p:nvPr/>
        </p:nvPicPr>
        <p:blipFill>
          <a:blip r:embed="rId3"/>
          <a:stretch>
            <a:fillRect/>
          </a:stretch>
        </p:blipFill>
        <p:spPr>
          <a:xfrm>
            <a:off x="7107555" y="3033797"/>
            <a:ext cx="4570644" cy="3358430"/>
          </a:xfrm>
          <a:prstGeom prst="rect">
            <a:avLst/>
          </a:prstGeom>
        </p:spPr>
      </p:pic>
      <p:sp>
        <p:nvSpPr>
          <p:cNvPr id="6" name="Rectangle 5">
            <a:extLst>
              <a:ext uri="{FF2B5EF4-FFF2-40B4-BE49-F238E27FC236}">
                <a16:creationId xmlns:a16="http://schemas.microsoft.com/office/drawing/2014/main" id="{3EA3402D-B9DF-41A7-BDA0-0D8A351F3272}"/>
              </a:ext>
            </a:extLst>
          </p:cNvPr>
          <p:cNvSpPr/>
          <p:nvPr/>
        </p:nvSpPr>
        <p:spPr>
          <a:xfrm>
            <a:off x="685828" y="4682862"/>
            <a:ext cx="1575111" cy="461665"/>
          </a:xfrm>
          <a:prstGeom prst="rect">
            <a:avLst/>
          </a:prstGeom>
        </p:spPr>
        <p:txBody>
          <a:bodyPr wrap="none">
            <a:spAutoFit/>
          </a:bodyPr>
          <a:lstStyle/>
          <a:p>
            <a:r>
              <a:rPr lang="tr-TR" sz="2400" b="1" dirty="0"/>
              <a:t>Avantajları</a:t>
            </a:r>
            <a:endParaRPr lang="tr-TR" dirty="0"/>
          </a:p>
        </p:txBody>
      </p:sp>
      <p:sp>
        <p:nvSpPr>
          <p:cNvPr id="7" name="Rectangle 6">
            <a:extLst>
              <a:ext uri="{FF2B5EF4-FFF2-40B4-BE49-F238E27FC236}">
                <a16:creationId xmlns:a16="http://schemas.microsoft.com/office/drawing/2014/main" id="{DB54E7A6-2F53-41DC-B977-A4057707022F}"/>
              </a:ext>
            </a:extLst>
          </p:cNvPr>
          <p:cNvSpPr/>
          <p:nvPr/>
        </p:nvSpPr>
        <p:spPr>
          <a:xfrm>
            <a:off x="2551348" y="4713012"/>
            <a:ext cx="2051972" cy="461665"/>
          </a:xfrm>
          <a:prstGeom prst="rect">
            <a:avLst/>
          </a:prstGeom>
        </p:spPr>
        <p:txBody>
          <a:bodyPr wrap="none">
            <a:spAutoFit/>
          </a:bodyPr>
          <a:lstStyle/>
          <a:p>
            <a:r>
              <a:rPr lang="tr-TR" sz="2400" b="1" dirty="0"/>
              <a:t>Dezavantajları</a:t>
            </a:r>
            <a:endParaRPr lang="tr-TR" dirty="0"/>
          </a:p>
        </p:txBody>
      </p:sp>
      <p:sp>
        <p:nvSpPr>
          <p:cNvPr id="8" name="Rectangle 7">
            <a:extLst>
              <a:ext uri="{FF2B5EF4-FFF2-40B4-BE49-F238E27FC236}">
                <a16:creationId xmlns:a16="http://schemas.microsoft.com/office/drawing/2014/main" id="{6CFE8EEB-2924-4921-9719-51B38F2967BB}"/>
              </a:ext>
            </a:extLst>
          </p:cNvPr>
          <p:cNvSpPr/>
          <p:nvPr/>
        </p:nvSpPr>
        <p:spPr>
          <a:xfrm>
            <a:off x="5887499" y="4701954"/>
            <a:ext cx="1024448" cy="461665"/>
          </a:xfrm>
          <a:prstGeom prst="rect">
            <a:avLst/>
          </a:prstGeom>
        </p:spPr>
        <p:txBody>
          <a:bodyPr wrap="none">
            <a:spAutoFit/>
          </a:bodyPr>
          <a:lstStyle/>
          <a:p>
            <a:r>
              <a:rPr lang="tr-TR" sz="2400" b="1" dirty="0"/>
              <a:t>Örnek</a:t>
            </a:r>
            <a:endParaRPr lang="tr-TR" dirty="0"/>
          </a:p>
        </p:txBody>
      </p:sp>
      <p:sp>
        <p:nvSpPr>
          <p:cNvPr id="9" name="Rectangle 8">
            <a:extLst>
              <a:ext uri="{FF2B5EF4-FFF2-40B4-BE49-F238E27FC236}">
                <a16:creationId xmlns:a16="http://schemas.microsoft.com/office/drawing/2014/main" id="{BDF3A103-1B98-4123-BBCB-1A76ED1DFFF6}"/>
              </a:ext>
            </a:extLst>
          </p:cNvPr>
          <p:cNvSpPr/>
          <p:nvPr/>
        </p:nvSpPr>
        <p:spPr>
          <a:xfrm>
            <a:off x="433859" y="5144526"/>
            <a:ext cx="3654159" cy="923330"/>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Hızlı</a:t>
            </a:r>
          </a:p>
          <a:p>
            <a:pPr marL="285750" indent="-285750">
              <a:buFont typeface="Arial" panose="020B0604020202020204" pitchFamily="34" charset="0"/>
              <a:buChar char="•"/>
            </a:pPr>
            <a:r>
              <a:rPr lang="tr-TR" dirty="0">
                <a:solidFill>
                  <a:srgbClr val="292929"/>
                </a:solidFill>
                <a:latin typeface="charter"/>
              </a:rPr>
              <a:t>Ölçeklenebilir</a:t>
            </a:r>
          </a:p>
          <a:p>
            <a:pPr marL="285750" indent="-285750">
              <a:buFont typeface="Arial" panose="020B0604020202020204" pitchFamily="34" charset="0"/>
              <a:buChar char="•"/>
            </a:pPr>
            <a:r>
              <a:rPr lang="tr-TR" dirty="0">
                <a:solidFill>
                  <a:srgbClr val="292929"/>
                </a:solidFill>
                <a:latin typeface="charter"/>
              </a:rPr>
              <a:t>Çevre dostu</a:t>
            </a:r>
          </a:p>
        </p:txBody>
      </p:sp>
      <p:sp>
        <p:nvSpPr>
          <p:cNvPr id="10" name="Rectangle 9">
            <a:extLst>
              <a:ext uri="{FF2B5EF4-FFF2-40B4-BE49-F238E27FC236}">
                <a16:creationId xmlns:a16="http://schemas.microsoft.com/office/drawing/2014/main" id="{94841294-CF18-47D4-8A39-2706E5B5E8AC}"/>
              </a:ext>
            </a:extLst>
          </p:cNvPr>
          <p:cNvSpPr/>
          <p:nvPr/>
        </p:nvSpPr>
        <p:spPr>
          <a:xfrm>
            <a:off x="2441282" y="5144525"/>
            <a:ext cx="3265874" cy="923330"/>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Tamamen </a:t>
            </a:r>
            <a:r>
              <a:rPr lang="tr-TR" dirty="0" err="1">
                <a:solidFill>
                  <a:srgbClr val="292929"/>
                </a:solidFill>
                <a:latin typeface="charter"/>
              </a:rPr>
              <a:t>merkeziyetsiz</a:t>
            </a:r>
            <a:r>
              <a:rPr lang="tr-TR" dirty="0">
                <a:solidFill>
                  <a:srgbClr val="292929"/>
                </a:solidFill>
                <a:latin typeface="charter"/>
              </a:rPr>
              <a:t> değil</a:t>
            </a:r>
          </a:p>
          <a:p>
            <a:pPr marL="285750" indent="-285750">
              <a:buFont typeface="Arial" panose="020B0604020202020204" pitchFamily="34" charset="0"/>
              <a:buChar char="•"/>
            </a:pPr>
            <a:r>
              <a:rPr lang="tr-TR" dirty="0">
                <a:solidFill>
                  <a:srgbClr val="292929"/>
                </a:solidFill>
                <a:latin typeface="charter"/>
              </a:rPr>
              <a:t>Performans (henüz makro seviyede test yapılmadı)</a:t>
            </a:r>
          </a:p>
        </p:txBody>
      </p:sp>
      <p:sp>
        <p:nvSpPr>
          <p:cNvPr id="11" name="Rectangle 10">
            <a:extLst>
              <a:ext uri="{FF2B5EF4-FFF2-40B4-BE49-F238E27FC236}">
                <a16:creationId xmlns:a16="http://schemas.microsoft.com/office/drawing/2014/main" id="{5382B765-EE71-49A0-B3B9-9FC012E280A6}"/>
              </a:ext>
            </a:extLst>
          </p:cNvPr>
          <p:cNvSpPr/>
          <p:nvPr/>
        </p:nvSpPr>
        <p:spPr>
          <a:xfrm>
            <a:off x="5679556" y="5258020"/>
            <a:ext cx="3654159" cy="923330"/>
          </a:xfrm>
          <a:prstGeom prst="rect">
            <a:avLst/>
          </a:prstGeom>
        </p:spPr>
        <p:txBody>
          <a:bodyPr wrap="square">
            <a:spAutoFit/>
          </a:bodyPr>
          <a:lstStyle/>
          <a:p>
            <a:pPr marL="285750" indent="-285750">
              <a:buFont typeface="Arial" panose="020B0604020202020204" pitchFamily="34" charset="0"/>
              <a:buChar char="•"/>
            </a:pPr>
            <a:r>
              <a:rPr lang="tr-TR" dirty="0">
                <a:solidFill>
                  <a:srgbClr val="292929"/>
                </a:solidFill>
                <a:latin typeface="charter"/>
              </a:rPr>
              <a:t>IOTA</a:t>
            </a:r>
          </a:p>
          <a:p>
            <a:pPr marL="285750" indent="-285750">
              <a:buFont typeface="Arial" panose="020B0604020202020204" pitchFamily="34" charset="0"/>
              <a:buChar char="•"/>
            </a:pPr>
            <a:r>
              <a:rPr lang="tr-TR" dirty="0">
                <a:solidFill>
                  <a:srgbClr val="292929"/>
                </a:solidFill>
                <a:latin typeface="charter"/>
              </a:rPr>
              <a:t>NANO</a:t>
            </a:r>
          </a:p>
          <a:p>
            <a:pPr marL="285750" indent="-285750">
              <a:buFont typeface="Arial" panose="020B0604020202020204" pitchFamily="34" charset="0"/>
              <a:buChar char="•"/>
            </a:pPr>
            <a:r>
              <a:rPr lang="tr-TR" dirty="0" err="1">
                <a:solidFill>
                  <a:srgbClr val="292929"/>
                </a:solidFill>
                <a:latin typeface="charter"/>
              </a:rPr>
              <a:t>Avalanche</a:t>
            </a:r>
            <a:endParaRPr lang="tr-TR" dirty="0">
              <a:solidFill>
                <a:srgbClr val="292929"/>
              </a:solidFill>
              <a:latin typeface="charter"/>
            </a:endParaRPr>
          </a:p>
        </p:txBody>
      </p:sp>
      <p:sp>
        <p:nvSpPr>
          <p:cNvPr id="12" name="Rectangle 11">
            <a:extLst>
              <a:ext uri="{FF2B5EF4-FFF2-40B4-BE49-F238E27FC236}">
                <a16:creationId xmlns:a16="http://schemas.microsoft.com/office/drawing/2014/main" id="{19CC61F5-ABB6-4527-ADFE-93DCD9B5E8CE}"/>
              </a:ext>
            </a:extLst>
          </p:cNvPr>
          <p:cNvSpPr/>
          <p:nvPr/>
        </p:nvSpPr>
        <p:spPr>
          <a:xfrm>
            <a:off x="611605" y="2568347"/>
            <a:ext cx="6398146" cy="2031325"/>
          </a:xfrm>
          <a:prstGeom prst="rect">
            <a:avLst/>
          </a:prstGeom>
        </p:spPr>
        <p:txBody>
          <a:bodyPr wrap="square">
            <a:spAutoFit/>
          </a:bodyPr>
          <a:lstStyle/>
          <a:p>
            <a:pPr marL="285750" indent="-285750">
              <a:buFont typeface="Arial" panose="020B0604020202020204" pitchFamily="34" charset="0"/>
              <a:buChar char="•"/>
            </a:pPr>
            <a:r>
              <a:rPr lang="tr-TR" dirty="0"/>
              <a:t>Bir başlangıç ​​ve varış noktaları var, bu yolda geri dönülemez.</a:t>
            </a:r>
          </a:p>
          <a:p>
            <a:pPr marL="285750" indent="-285750">
              <a:buFont typeface="Arial" panose="020B0604020202020204" pitchFamily="34" charset="0"/>
              <a:buChar char="•"/>
            </a:pPr>
            <a:r>
              <a:rPr lang="tr-TR" b="1" dirty="0"/>
              <a:t>Değiştirilemez</a:t>
            </a:r>
            <a:r>
              <a:rPr lang="tr-TR" dirty="0"/>
              <a:t> : Köşeler arasındaki ilişkiyi değiştirmek yapı ve ağırlığı etkiler.</a:t>
            </a:r>
          </a:p>
          <a:p>
            <a:pPr marL="285750" indent="-285750">
              <a:buFont typeface="Arial" panose="020B0604020202020204" pitchFamily="34" charset="0"/>
              <a:buChar char="•"/>
            </a:pPr>
            <a:r>
              <a:rPr lang="tr-TR" b="1" dirty="0"/>
              <a:t>Paralellik</a:t>
            </a:r>
            <a:r>
              <a:rPr lang="tr-TR" dirty="0"/>
              <a:t>: Paralel üretime ve farklı tepe noktaları arasında farklı değer yollarına sahip olabilir.</a:t>
            </a:r>
          </a:p>
          <a:p>
            <a:pPr marL="285750" indent="-285750">
              <a:buFont typeface="Arial" panose="020B0604020202020204" pitchFamily="34" charset="0"/>
              <a:buChar char="•"/>
            </a:pPr>
            <a:r>
              <a:rPr lang="tr-TR" b="1" dirty="0"/>
              <a:t>İndirgenebilir</a:t>
            </a:r>
            <a:r>
              <a:rPr lang="tr-TR" dirty="0"/>
              <a:t>: Optimal yollar belirlenerek gereksiz yollar kaldırılabilir.</a:t>
            </a:r>
          </a:p>
        </p:txBody>
      </p:sp>
    </p:spTree>
    <p:extLst>
      <p:ext uri="{BB962C8B-B14F-4D97-AF65-F5344CB8AC3E}">
        <p14:creationId xmlns:p14="http://schemas.microsoft.com/office/powerpoint/2010/main" val="1788534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59235" y="373301"/>
            <a:ext cx="10058400" cy="1371600"/>
          </a:xfrm>
        </p:spPr>
        <p:txBody>
          <a:bodyPr>
            <a:normAutofit/>
          </a:bodyPr>
          <a:lstStyle/>
          <a:p>
            <a:r>
              <a:rPr lang="tr-TR" dirty="0" err="1"/>
              <a:t>Avalanche</a:t>
            </a:r>
            <a:r>
              <a:rPr lang="tr-TR" dirty="0"/>
              <a:t> </a:t>
            </a:r>
            <a:r>
              <a:rPr lang="tr-TR" dirty="0" err="1"/>
              <a:t>Snowball</a:t>
            </a:r>
            <a:endParaRPr lang="tr-TR" dirty="0"/>
          </a:p>
        </p:txBody>
      </p:sp>
      <p:sp>
        <p:nvSpPr>
          <p:cNvPr id="4" name="Rectangle 3">
            <a:extLst>
              <a:ext uri="{FF2B5EF4-FFF2-40B4-BE49-F238E27FC236}">
                <a16:creationId xmlns:a16="http://schemas.microsoft.com/office/drawing/2014/main" id="{44089E0E-EACB-467A-A755-CBDAB96A469C}"/>
              </a:ext>
            </a:extLst>
          </p:cNvPr>
          <p:cNvSpPr/>
          <p:nvPr/>
        </p:nvSpPr>
        <p:spPr>
          <a:xfrm>
            <a:off x="759235" y="1470329"/>
            <a:ext cx="10451690" cy="2031325"/>
          </a:xfrm>
          <a:prstGeom prst="rect">
            <a:avLst/>
          </a:prstGeom>
        </p:spPr>
        <p:txBody>
          <a:bodyPr wrap="square">
            <a:spAutoFit/>
          </a:bodyPr>
          <a:lstStyle/>
          <a:p>
            <a:r>
              <a:rPr lang="tr-TR" dirty="0"/>
              <a:t>Lider seçmeye gerek kalmadan </a:t>
            </a:r>
            <a:r>
              <a:rPr lang="tr-TR" dirty="0" err="1"/>
              <a:t>node’lar</a:t>
            </a:r>
            <a:r>
              <a:rPr lang="tr-TR" dirty="0"/>
              <a:t> konsensüs sağlayabilir.</a:t>
            </a:r>
          </a:p>
          <a:p>
            <a:r>
              <a:rPr lang="tr-TR" dirty="0"/>
              <a:t>Küçük rastgele gruplar oluşturur, daha yüksek verim ve paralel fikir birliği yapılmasını sağlar.</a:t>
            </a:r>
          </a:p>
          <a:p>
            <a:endParaRPr lang="tr-TR" dirty="0"/>
          </a:p>
          <a:p>
            <a:r>
              <a:rPr lang="tr-TR" b="1" dirty="0" err="1"/>
              <a:t>Metastabilite</a:t>
            </a:r>
            <a:r>
              <a:rPr lang="tr-TR" b="1" dirty="0"/>
              <a:t>: Tüm </a:t>
            </a:r>
            <a:r>
              <a:rPr lang="tr-TR" b="1" dirty="0" err="1"/>
              <a:t>node’lar</a:t>
            </a:r>
            <a:r>
              <a:rPr lang="tr-TR" b="1" dirty="0"/>
              <a:t> oylamaya katılır, </a:t>
            </a:r>
            <a:r>
              <a:rPr lang="tr-TR" dirty="0"/>
              <a:t>böylece sistem dengede kalmaz (çünkü sistem dengede kalırsa, konsensüs elde edilemez)</a:t>
            </a:r>
          </a:p>
          <a:p>
            <a:pPr marL="285750" indent="-285750">
              <a:buFont typeface="Arial" panose="020B0604020202020204" pitchFamily="34" charset="0"/>
              <a:buChar char="•"/>
            </a:pPr>
            <a:r>
              <a:rPr lang="tr-TR" dirty="0"/>
              <a:t>Kırmızı ve mavi olmak üzere birbiriyle farklı iki renk arasında bir karar verilmesi şeklinde anlatılır.</a:t>
            </a:r>
          </a:p>
          <a:p>
            <a:endParaRPr lang="tr-TR" dirty="0"/>
          </a:p>
        </p:txBody>
      </p:sp>
      <p:pic>
        <p:nvPicPr>
          <p:cNvPr id="8" name="Picture 7">
            <a:extLst>
              <a:ext uri="{FF2B5EF4-FFF2-40B4-BE49-F238E27FC236}">
                <a16:creationId xmlns:a16="http://schemas.microsoft.com/office/drawing/2014/main" id="{C36E0C91-EF95-4D6E-B2DA-960662155F56}"/>
              </a:ext>
            </a:extLst>
          </p:cNvPr>
          <p:cNvPicPr>
            <a:picLocks noChangeAspect="1"/>
          </p:cNvPicPr>
          <p:nvPr/>
        </p:nvPicPr>
        <p:blipFill>
          <a:blip r:embed="rId3"/>
          <a:stretch>
            <a:fillRect/>
          </a:stretch>
        </p:blipFill>
        <p:spPr>
          <a:xfrm>
            <a:off x="5400028" y="3291714"/>
            <a:ext cx="6406686" cy="3038599"/>
          </a:xfrm>
          <a:prstGeom prst="rect">
            <a:avLst/>
          </a:prstGeom>
        </p:spPr>
      </p:pic>
      <p:sp>
        <p:nvSpPr>
          <p:cNvPr id="9" name="Rectangle 8">
            <a:extLst>
              <a:ext uri="{FF2B5EF4-FFF2-40B4-BE49-F238E27FC236}">
                <a16:creationId xmlns:a16="http://schemas.microsoft.com/office/drawing/2014/main" id="{644FCEF0-4427-4B22-9299-208ED1358568}"/>
              </a:ext>
            </a:extLst>
          </p:cNvPr>
          <p:cNvSpPr/>
          <p:nvPr/>
        </p:nvSpPr>
        <p:spPr>
          <a:xfrm>
            <a:off x="576356" y="5113100"/>
            <a:ext cx="5336764" cy="1200329"/>
          </a:xfrm>
          <a:prstGeom prst="rect">
            <a:avLst/>
          </a:prstGeom>
        </p:spPr>
        <p:txBody>
          <a:bodyPr wrap="square">
            <a:spAutoFit/>
          </a:bodyPr>
          <a:lstStyle/>
          <a:p>
            <a:r>
              <a:rPr lang="tr-TR" b="1" dirty="0" err="1"/>
              <a:t>Snowball</a:t>
            </a:r>
            <a:r>
              <a:rPr lang="tr-TR" dirty="0">
                <a:solidFill>
                  <a:srgbClr val="292929"/>
                </a:solidFill>
                <a:latin typeface="sohne"/>
              </a:rPr>
              <a:t>: </a:t>
            </a:r>
            <a:r>
              <a:rPr lang="tr-TR" dirty="0"/>
              <a:t>Güven sayaçları. Her sorgudan sonra, düğümün ilgili renk için oluşturulmuş güven sayacını bir arttırır. Geçerli renge olan güveni diğer rengin güven değerinin altına düşerse renkleri değiştirir.</a:t>
            </a:r>
          </a:p>
        </p:txBody>
      </p:sp>
      <p:sp>
        <p:nvSpPr>
          <p:cNvPr id="10" name="Rectangle 9">
            <a:extLst>
              <a:ext uri="{FF2B5EF4-FFF2-40B4-BE49-F238E27FC236}">
                <a16:creationId xmlns:a16="http://schemas.microsoft.com/office/drawing/2014/main" id="{633AE131-98B9-4977-9F4C-0D547A4B853F}"/>
              </a:ext>
            </a:extLst>
          </p:cNvPr>
          <p:cNvSpPr/>
          <p:nvPr/>
        </p:nvSpPr>
        <p:spPr>
          <a:xfrm>
            <a:off x="576356" y="3291714"/>
            <a:ext cx="5336764" cy="1754326"/>
          </a:xfrm>
          <a:prstGeom prst="rect">
            <a:avLst/>
          </a:prstGeom>
        </p:spPr>
        <p:txBody>
          <a:bodyPr wrap="square">
            <a:spAutoFit/>
          </a:bodyPr>
          <a:lstStyle/>
          <a:p>
            <a:r>
              <a:rPr lang="tr-TR" b="1" dirty="0" err="1"/>
              <a:t>Slush</a:t>
            </a:r>
            <a:r>
              <a:rPr lang="tr-TR" b="1" dirty="0"/>
              <a:t> : </a:t>
            </a:r>
            <a:r>
              <a:rPr lang="tr-TR" dirty="0"/>
              <a:t>Topluluk karar verirken kararının doğru olup olmadığını bilmez. (Henüz BFT değil.)</a:t>
            </a:r>
          </a:p>
          <a:p>
            <a:endParaRPr lang="tr-TR" dirty="0"/>
          </a:p>
          <a:p>
            <a:r>
              <a:rPr lang="tr-TR" b="1" dirty="0" err="1"/>
              <a:t>Snowflake</a:t>
            </a:r>
            <a:r>
              <a:rPr lang="tr-TR" b="1" dirty="0"/>
              <a:t>: </a:t>
            </a:r>
            <a:r>
              <a:rPr lang="tr-TR" dirty="0"/>
              <a:t>Sisteme bir sayaç ekleyerek </a:t>
            </a:r>
            <a:r>
              <a:rPr lang="tr-TR" dirty="0" err="1"/>
              <a:t>Slush’ın</a:t>
            </a:r>
            <a:r>
              <a:rPr lang="tr-TR" dirty="0"/>
              <a:t> BFT olmasını sağlar ve düğümlerin renkleri konusunda daha kararlı olmasını sağlar.</a:t>
            </a:r>
          </a:p>
        </p:txBody>
      </p:sp>
    </p:spTree>
    <p:extLst>
      <p:ext uri="{BB962C8B-B14F-4D97-AF65-F5344CB8AC3E}">
        <p14:creationId xmlns:p14="http://schemas.microsoft.com/office/powerpoint/2010/main" val="363950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p>
            <a:pPr>
              <a:lnSpc>
                <a:spcPct val="90000"/>
              </a:lnSpc>
            </a:pPr>
            <a:r>
              <a:rPr lang="tr-TR" sz="4800" dirty="0">
                <a:solidFill>
                  <a:schemeClr val="bg2">
                    <a:lumMod val="50000"/>
                  </a:schemeClr>
                </a:solidFill>
              </a:rPr>
              <a:t>Bu hafta</a:t>
            </a:r>
            <a:endParaRPr lang="en-US" sz="4800" dirty="0">
              <a:solidFill>
                <a:schemeClr val="bg2">
                  <a:lumMod val="50000"/>
                </a:schemeClr>
              </a:solidFill>
            </a:endParaRP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p>
            <a:pPr>
              <a:lnSpc>
                <a:spcPct val="100000"/>
              </a:lnSpc>
            </a:pPr>
            <a:r>
              <a:rPr lang="tr-TR" b="1" dirty="0">
                <a:solidFill>
                  <a:schemeClr val="bg2">
                    <a:lumMod val="50000"/>
                  </a:schemeClr>
                </a:solidFill>
              </a:rPr>
              <a:t>İçerik</a:t>
            </a:r>
            <a:r>
              <a:rPr lang="en-US" b="1" dirty="0">
                <a:solidFill>
                  <a:schemeClr val="bg2">
                    <a:lumMod val="50000"/>
                  </a:schemeClr>
                </a:solidFill>
              </a:rPr>
              <a:t>:</a:t>
            </a:r>
          </a:p>
          <a:p>
            <a:pPr marL="216000" indent="-216000">
              <a:lnSpc>
                <a:spcPct val="100000"/>
              </a:lnSpc>
              <a:buClr>
                <a:schemeClr val="accent1"/>
              </a:buClr>
              <a:buFont typeface="Arial" panose="020B0604020202020204" pitchFamily="34" charset="0"/>
              <a:buChar char="•"/>
            </a:pPr>
            <a:r>
              <a:rPr lang="tr-TR" dirty="0" err="1">
                <a:solidFill>
                  <a:schemeClr val="bg2">
                    <a:lumMod val="50000"/>
                  </a:schemeClr>
                </a:solidFill>
              </a:rPr>
              <a:t>Konsensus</a:t>
            </a:r>
            <a:r>
              <a:rPr lang="tr-TR" dirty="0">
                <a:solidFill>
                  <a:schemeClr val="bg2">
                    <a:lumMod val="50000"/>
                  </a:schemeClr>
                </a:solidFill>
              </a:rPr>
              <a:t> tanımı</a:t>
            </a:r>
            <a:endParaRPr lang="en-US"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a:solidFill>
                  <a:schemeClr val="bg2">
                    <a:lumMod val="50000"/>
                  </a:schemeClr>
                </a:solidFill>
              </a:rPr>
              <a:t>Tanımlı Problemler</a:t>
            </a:r>
            <a:endParaRPr lang="en-US"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tr-TR" dirty="0" err="1">
                <a:solidFill>
                  <a:schemeClr val="bg2">
                    <a:lumMod val="50000"/>
                  </a:schemeClr>
                </a:solidFill>
              </a:rPr>
              <a:t>Konsensus</a:t>
            </a:r>
            <a:r>
              <a:rPr lang="tr-TR" dirty="0">
                <a:solidFill>
                  <a:schemeClr val="bg2">
                    <a:lumMod val="50000"/>
                  </a:schemeClr>
                </a:solidFill>
              </a:rPr>
              <a:t> algoritmaları</a:t>
            </a:r>
            <a:endParaRPr lang="en-US" dirty="0">
              <a:solidFill>
                <a:schemeClr val="bg2">
                  <a:lumMod val="50000"/>
                </a:schemeClr>
              </a:solidFill>
            </a:endParaRPr>
          </a:p>
        </p:txBody>
      </p:sp>
    </p:spTree>
    <p:extLst>
      <p:ext uri="{BB962C8B-B14F-4D97-AF65-F5344CB8AC3E}">
        <p14:creationId xmlns:p14="http://schemas.microsoft.com/office/powerpoint/2010/main" val="138679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59235" y="373301"/>
            <a:ext cx="10058400" cy="1371600"/>
          </a:xfrm>
        </p:spPr>
        <p:txBody>
          <a:bodyPr>
            <a:normAutofit/>
          </a:bodyPr>
          <a:lstStyle/>
          <a:p>
            <a:r>
              <a:rPr lang="tr-TR" dirty="0" err="1"/>
              <a:t>Avalanche</a:t>
            </a:r>
            <a:r>
              <a:rPr lang="tr-TR" dirty="0"/>
              <a:t> DAG</a:t>
            </a:r>
          </a:p>
        </p:txBody>
      </p:sp>
      <p:sp>
        <p:nvSpPr>
          <p:cNvPr id="10" name="Rectangle 9">
            <a:extLst>
              <a:ext uri="{FF2B5EF4-FFF2-40B4-BE49-F238E27FC236}">
                <a16:creationId xmlns:a16="http://schemas.microsoft.com/office/drawing/2014/main" id="{633AE131-98B9-4977-9F4C-0D547A4B853F}"/>
              </a:ext>
            </a:extLst>
          </p:cNvPr>
          <p:cNvSpPr/>
          <p:nvPr/>
        </p:nvSpPr>
        <p:spPr>
          <a:xfrm>
            <a:off x="545875" y="1491018"/>
            <a:ext cx="6064699" cy="4801314"/>
          </a:xfrm>
          <a:prstGeom prst="rect">
            <a:avLst/>
          </a:prstGeom>
        </p:spPr>
        <p:txBody>
          <a:bodyPr wrap="square">
            <a:spAutoFit/>
          </a:bodyPr>
          <a:lstStyle/>
          <a:p>
            <a:r>
              <a:rPr lang="tr-TR" dirty="0"/>
              <a:t> Grafik üzerindeki noktalar(</a:t>
            </a:r>
            <a:r>
              <a:rPr lang="tr-TR" dirty="0" err="1"/>
              <a:t>nodes</a:t>
            </a:r>
            <a:r>
              <a:rPr lang="tr-TR" dirty="0"/>
              <a:t>) birbirine bağlıdır ve noktaları bağlayan kollar(</a:t>
            </a:r>
            <a:r>
              <a:rPr lang="tr-TR" dirty="0" err="1"/>
              <a:t>edge</a:t>
            </a:r>
            <a:r>
              <a:rPr lang="tr-TR" dirty="0"/>
              <a:t>) asla bir döngü oluşturmamaktadır.</a:t>
            </a:r>
          </a:p>
          <a:p>
            <a:endParaRPr lang="tr-TR" dirty="0"/>
          </a:p>
          <a:p>
            <a:r>
              <a:rPr lang="tr-TR" dirty="0"/>
              <a:t>Eğer noktadaki bütün </a:t>
            </a:r>
            <a:r>
              <a:rPr lang="tr-TR" b="1" dirty="0"/>
              <a:t>kollar kendisini işaret etmiyorsa bu, kaynak noktasıdır.</a:t>
            </a:r>
          </a:p>
          <a:p>
            <a:br>
              <a:rPr lang="tr-TR" dirty="0"/>
            </a:br>
            <a:r>
              <a:rPr lang="tr-TR" dirty="0"/>
              <a:t>Eğer noktadaki bütün </a:t>
            </a:r>
            <a:r>
              <a:rPr lang="tr-TR" b="1" dirty="0"/>
              <a:t>kollar kendisini işaret ediyorsa bu, </a:t>
            </a:r>
            <a:r>
              <a:rPr lang="tr-TR" b="1" dirty="0" err="1"/>
              <a:t>sink</a:t>
            </a:r>
            <a:r>
              <a:rPr lang="tr-TR" b="1" dirty="0"/>
              <a:t> noktasıdır</a:t>
            </a:r>
            <a:r>
              <a:rPr lang="tr-TR" dirty="0"/>
              <a:t>. (</a:t>
            </a:r>
            <a:r>
              <a:rPr lang="tr-TR" dirty="0" err="1"/>
              <a:t>Avalanche</a:t>
            </a:r>
            <a:r>
              <a:rPr lang="tr-TR" dirty="0"/>
              <a:t> üzerinde oluşturulacak ilk işlem (</a:t>
            </a:r>
            <a:r>
              <a:rPr lang="tr-TR" dirty="0" err="1"/>
              <a:t>genesis</a:t>
            </a:r>
            <a:r>
              <a:rPr lang="tr-TR" dirty="0"/>
              <a:t> </a:t>
            </a:r>
            <a:r>
              <a:rPr lang="tr-TR" dirty="0" err="1"/>
              <a:t>transaction</a:t>
            </a:r>
            <a:r>
              <a:rPr lang="tr-TR" dirty="0"/>
              <a:t>) )</a:t>
            </a:r>
          </a:p>
          <a:p>
            <a:br>
              <a:rPr lang="tr-TR" dirty="0"/>
            </a:br>
            <a:r>
              <a:rPr lang="tr-TR" dirty="0"/>
              <a:t>Her</a:t>
            </a:r>
            <a:r>
              <a:rPr lang="tr-TR" b="1" dirty="0"/>
              <a:t> iki türlü kol barındıran noktalara ise normal nokta </a:t>
            </a:r>
            <a:r>
              <a:rPr lang="tr-TR" dirty="0"/>
              <a:t>diyoruz.</a:t>
            </a:r>
          </a:p>
          <a:p>
            <a:endParaRPr lang="tr-TR" dirty="0"/>
          </a:p>
          <a:p>
            <a:r>
              <a:rPr lang="tr-TR" dirty="0"/>
              <a:t>Düğümler kırmızı ve mavi yerine, işlemin doğru olup olmadığı veya başka bir işlemle çakışıp çakışmadığı konusunda bir karara varır. </a:t>
            </a:r>
            <a:r>
              <a:rPr lang="tr-TR" b="1" dirty="0"/>
              <a:t>Bu nedenle </a:t>
            </a:r>
            <a:r>
              <a:rPr lang="tr-TR" b="1" dirty="0" err="1"/>
              <a:t>Avalanche</a:t>
            </a:r>
            <a:r>
              <a:rPr lang="tr-TR" b="1" dirty="0"/>
              <a:t>, çift harcamayı çözmek için DAG üzerinde </a:t>
            </a:r>
            <a:r>
              <a:rPr lang="tr-TR" b="1" dirty="0" err="1"/>
              <a:t>Snowball</a:t>
            </a:r>
            <a:r>
              <a:rPr lang="tr-TR" b="1" dirty="0"/>
              <a:t> yaklaşımını kullanıyor diyebiliriz.</a:t>
            </a:r>
            <a:endParaRPr lang="tr-TR" dirty="0"/>
          </a:p>
        </p:txBody>
      </p:sp>
      <p:pic>
        <p:nvPicPr>
          <p:cNvPr id="5" name="Picture 4">
            <a:extLst>
              <a:ext uri="{FF2B5EF4-FFF2-40B4-BE49-F238E27FC236}">
                <a16:creationId xmlns:a16="http://schemas.microsoft.com/office/drawing/2014/main" id="{E7E6D9F9-80CA-43F2-8C8A-B5550990A36F}"/>
              </a:ext>
            </a:extLst>
          </p:cNvPr>
          <p:cNvPicPr>
            <a:picLocks noChangeAspect="1"/>
          </p:cNvPicPr>
          <p:nvPr/>
        </p:nvPicPr>
        <p:blipFill>
          <a:blip r:embed="rId3"/>
          <a:stretch>
            <a:fillRect/>
          </a:stretch>
        </p:blipFill>
        <p:spPr>
          <a:xfrm>
            <a:off x="6702015" y="1397000"/>
            <a:ext cx="4629150" cy="4572000"/>
          </a:xfrm>
          <a:prstGeom prst="rect">
            <a:avLst/>
          </a:prstGeom>
        </p:spPr>
      </p:pic>
    </p:spTree>
    <p:extLst>
      <p:ext uri="{BB962C8B-B14F-4D97-AF65-F5344CB8AC3E}">
        <p14:creationId xmlns:p14="http://schemas.microsoft.com/office/powerpoint/2010/main" val="3710971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9979-04DA-49D7-84D0-D071FE4D67E8}"/>
              </a:ext>
            </a:extLst>
          </p:cNvPr>
          <p:cNvSpPr>
            <a:spLocks noGrp="1"/>
          </p:cNvSpPr>
          <p:nvPr>
            <p:ph type="title"/>
          </p:nvPr>
        </p:nvSpPr>
        <p:spPr/>
        <p:txBody>
          <a:bodyPr/>
          <a:lstStyle/>
          <a:p>
            <a:r>
              <a:rPr lang="tr-TR" dirty="0"/>
              <a:t>DAG </a:t>
            </a:r>
            <a:r>
              <a:rPr lang="tr-TR" dirty="0" err="1"/>
              <a:t>Konsensus</a:t>
            </a:r>
            <a:r>
              <a:rPr lang="tr-TR" dirty="0"/>
              <a:t> Algoritmaları</a:t>
            </a:r>
          </a:p>
        </p:txBody>
      </p:sp>
      <p:sp>
        <p:nvSpPr>
          <p:cNvPr id="4" name="Rectangle 3">
            <a:extLst>
              <a:ext uri="{FF2B5EF4-FFF2-40B4-BE49-F238E27FC236}">
                <a16:creationId xmlns:a16="http://schemas.microsoft.com/office/drawing/2014/main" id="{83D044BA-6726-438E-B82E-207A0E09D63F}"/>
              </a:ext>
            </a:extLst>
          </p:cNvPr>
          <p:cNvSpPr/>
          <p:nvPr/>
        </p:nvSpPr>
        <p:spPr>
          <a:xfrm>
            <a:off x="721360" y="2014194"/>
            <a:ext cx="11135360" cy="3693319"/>
          </a:xfrm>
          <a:prstGeom prst="rect">
            <a:avLst/>
          </a:prstGeom>
        </p:spPr>
        <p:txBody>
          <a:bodyPr wrap="square">
            <a:spAutoFit/>
          </a:bodyPr>
          <a:lstStyle/>
          <a:p>
            <a:r>
              <a:rPr lang="tr-TR" b="1" dirty="0" err="1"/>
              <a:t>Tangle</a:t>
            </a:r>
            <a:endParaRPr lang="tr-TR" b="1" dirty="0"/>
          </a:p>
          <a:p>
            <a:r>
              <a:rPr lang="tr-TR" dirty="0" err="1"/>
              <a:t>Tangle</a:t>
            </a:r>
            <a:r>
              <a:rPr lang="tr-TR" dirty="0"/>
              <a:t>, </a:t>
            </a:r>
            <a:r>
              <a:rPr lang="tr-TR" dirty="0" err="1"/>
              <a:t>Iota</a:t>
            </a:r>
            <a:r>
              <a:rPr lang="tr-TR" dirty="0"/>
              <a:t> tarafından kullanılan DAG konsensüs algoritmasıdır. </a:t>
            </a:r>
            <a:r>
              <a:rPr lang="tr-TR" dirty="0" err="1"/>
              <a:t>Iota</a:t>
            </a:r>
            <a:r>
              <a:rPr lang="tr-TR" dirty="0"/>
              <a:t> transferi yapabilmek için aldığınız iki önceki işlemi onaylamanız gerekir. Konsensüs, teorik olarak işlemlerle kurulduğundan, eğer birisi işlemlerin 1/3’ünü üretebilirse, ağın geri kalanını geçersiz işlemin geçerli olduğu yönünde ikna edebilir. İşlem hacminin 1/3’ünün imkansız hale gelmesi için yeterli işlem hacmi bulunmadığı sürece, </a:t>
            </a:r>
            <a:r>
              <a:rPr lang="tr-TR" dirty="0" err="1"/>
              <a:t>Iota</a:t>
            </a:r>
            <a:r>
              <a:rPr lang="tr-TR" dirty="0"/>
              <a:t>, “Koordinatör” olarak adlandırılan merkezi bir düğümdeki tüm ağ işlemlerini iki kez kontrol eder. </a:t>
            </a:r>
            <a:r>
              <a:rPr lang="tr-TR" dirty="0" err="1"/>
              <a:t>Iota</a:t>
            </a:r>
            <a:r>
              <a:rPr lang="tr-TR" dirty="0"/>
              <a:t>, Koordinatörün sistem için tekerlek gibi çalıştığını ve </a:t>
            </a:r>
            <a:r>
              <a:rPr lang="tr-TR" dirty="0" err="1"/>
              <a:t>Tangle</a:t>
            </a:r>
            <a:r>
              <a:rPr lang="tr-TR" dirty="0"/>
              <a:t> yeterince büyük hale geldikten sonra kaldırılacağını söyler.</a:t>
            </a:r>
          </a:p>
          <a:p>
            <a:endParaRPr lang="tr-TR" dirty="0"/>
          </a:p>
          <a:p>
            <a:r>
              <a:rPr lang="tr-TR" b="1" dirty="0" err="1"/>
              <a:t>Hashgraph</a:t>
            </a:r>
            <a:endParaRPr lang="tr-TR" b="1" dirty="0"/>
          </a:p>
          <a:p>
            <a:r>
              <a:rPr lang="tr-TR" dirty="0" err="1"/>
              <a:t>Hashgraph</a:t>
            </a:r>
            <a:r>
              <a:rPr lang="tr-TR" dirty="0"/>
              <a:t>, </a:t>
            </a:r>
            <a:r>
              <a:rPr lang="tr-TR" dirty="0" err="1"/>
              <a:t>Leemon</a:t>
            </a:r>
            <a:r>
              <a:rPr lang="tr-TR" dirty="0"/>
              <a:t> </a:t>
            </a:r>
            <a:r>
              <a:rPr lang="tr-TR" dirty="0" err="1"/>
              <a:t>Baird</a:t>
            </a:r>
            <a:r>
              <a:rPr lang="tr-TR" dirty="0"/>
              <a:t> tarafından geliştirilen bir dedikodu-protokol uzlaşmasıdır. Düğümler, diğer düğümlerle bilinen işlemlerini rasgele paylaşır, böylece tüm işlemler tüm düğümlerin etrafında dedikodu gibi yayılmış olur. </a:t>
            </a:r>
            <a:r>
              <a:rPr lang="tr-TR" dirty="0" err="1"/>
              <a:t>Hashgraph</a:t>
            </a:r>
            <a:r>
              <a:rPr lang="tr-TR" dirty="0"/>
              <a:t> gerçekten hızlıdır (saniyede 250.000+ işlem) ancak </a:t>
            </a:r>
            <a:r>
              <a:rPr lang="tr-TR" dirty="0" err="1"/>
              <a:t>Sybil</a:t>
            </a:r>
            <a:r>
              <a:rPr lang="tr-TR" dirty="0"/>
              <a:t> saldırılarına karşı dirençli değildir. Bu yüzden </a:t>
            </a:r>
            <a:r>
              <a:rPr lang="tr-TR" dirty="0" err="1"/>
              <a:t>Hashgraph</a:t>
            </a:r>
            <a:r>
              <a:rPr lang="tr-TR" dirty="0"/>
              <a:t> özel ağlar için mükemmel bir seçenektir, ancak </a:t>
            </a:r>
            <a:r>
              <a:rPr lang="tr-TR" dirty="0" err="1"/>
              <a:t>Ethereum</a:t>
            </a:r>
            <a:r>
              <a:rPr lang="tr-TR" dirty="0"/>
              <a:t> veya </a:t>
            </a:r>
            <a:r>
              <a:rPr lang="tr-TR" dirty="0" err="1"/>
              <a:t>Dispatch</a:t>
            </a:r>
            <a:r>
              <a:rPr lang="tr-TR" dirty="0"/>
              <a:t> gibi kamuya açık ağlarda kullanılmaz.</a:t>
            </a:r>
          </a:p>
        </p:txBody>
      </p:sp>
    </p:spTree>
    <p:extLst>
      <p:ext uri="{BB962C8B-B14F-4D97-AF65-F5344CB8AC3E}">
        <p14:creationId xmlns:p14="http://schemas.microsoft.com/office/powerpoint/2010/main" val="1106499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C1FB-0F4E-445F-AF57-916356C69AB2}"/>
              </a:ext>
            </a:extLst>
          </p:cNvPr>
          <p:cNvSpPr>
            <a:spLocks noGrp="1"/>
          </p:cNvSpPr>
          <p:nvPr>
            <p:ph type="title"/>
          </p:nvPr>
        </p:nvSpPr>
        <p:spPr/>
        <p:txBody>
          <a:bodyPr/>
          <a:lstStyle/>
          <a:p>
            <a:r>
              <a:rPr lang="tr-TR" dirty="0"/>
              <a:t>DAG </a:t>
            </a:r>
            <a:r>
              <a:rPr lang="tr-TR" dirty="0" err="1"/>
              <a:t>Konsensus</a:t>
            </a:r>
            <a:r>
              <a:rPr lang="tr-TR" dirty="0"/>
              <a:t> Algoritmaları</a:t>
            </a:r>
          </a:p>
        </p:txBody>
      </p:sp>
      <p:sp>
        <p:nvSpPr>
          <p:cNvPr id="3" name="Rectangle 2">
            <a:extLst>
              <a:ext uri="{FF2B5EF4-FFF2-40B4-BE49-F238E27FC236}">
                <a16:creationId xmlns:a16="http://schemas.microsoft.com/office/drawing/2014/main" id="{744D2F89-8F9A-43C2-B543-6540E905E597}"/>
              </a:ext>
            </a:extLst>
          </p:cNvPr>
          <p:cNvSpPr/>
          <p:nvPr/>
        </p:nvSpPr>
        <p:spPr>
          <a:xfrm>
            <a:off x="838200" y="1638274"/>
            <a:ext cx="10805160" cy="3970318"/>
          </a:xfrm>
          <a:prstGeom prst="rect">
            <a:avLst/>
          </a:prstGeom>
        </p:spPr>
        <p:txBody>
          <a:bodyPr wrap="square">
            <a:spAutoFit/>
          </a:bodyPr>
          <a:lstStyle/>
          <a:p>
            <a:endParaRPr lang="tr-TR" dirty="0"/>
          </a:p>
          <a:p>
            <a:r>
              <a:rPr lang="tr-TR" b="1" dirty="0" err="1"/>
              <a:t>Block-lattice</a:t>
            </a:r>
            <a:endParaRPr lang="tr-TR" b="1" dirty="0"/>
          </a:p>
          <a:p>
            <a:r>
              <a:rPr lang="tr-TR" dirty="0" err="1"/>
              <a:t>Nano</a:t>
            </a:r>
            <a:r>
              <a:rPr lang="tr-TR" dirty="0"/>
              <a:t> ya da eski adıyla </a:t>
            </a:r>
            <a:r>
              <a:rPr lang="tr-TR" dirty="0" err="1"/>
              <a:t>RaiBlocks</a:t>
            </a:r>
            <a:r>
              <a:rPr lang="tr-TR" dirty="0"/>
              <a:t>, </a:t>
            </a:r>
            <a:r>
              <a:rPr lang="tr-TR" dirty="0" err="1"/>
              <a:t>block-lattice</a:t>
            </a:r>
            <a:r>
              <a:rPr lang="tr-TR" dirty="0"/>
              <a:t> adlı blok zincirinde çalışır. </a:t>
            </a:r>
            <a:r>
              <a:rPr lang="tr-TR" dirty="0" err="1"/>
              <a:t>Block-lattice</a:t>
            </a:r>
            <a:r>
              <a:rPr lang="tr-TR" dirty="0"/>
              <a:t>, her kullanıcının (adres) yalnızca kendisinin yazabildiği bir zincire sahip olduğu ve herkesin tüm zincirlerin bir kopyasını bulundurduğu bir yapıdır. Her işlem, gönderenin zincirindeki bir gönderme bloğu ile alıcı tarafın zincirindeki bir alma bloğuna ayrılmıştır. </a:t>
            </a:r>
            <a:r>
              <a:rPr lang="tr-TR" dirty="0" err="1"/>
              <a:t>Block-lattice’in</a:t>
            </a:r>
            <a:r>
              <a:rPr lang="tr-TR" dirty="0"/>
              <a:t> benzersiz yapısı, </a:t>
            </a:r>
            <a:r>
              <a:rPr lang="tr-TR" dirty="0" err="1"/>
              <a:t>Penny</a:t>
            </a:r>
            <a:r>
              <a:rPr lang="tr-TR" dirty="0"/>
              <a:t>-harcama saldırısı gibi bazı benzersiz saldırı vektörlerine kendisini açık bırakır; burada saldırganlar, düğümün takip etmesi gereken zincir sayısını, çok çeşitli boş cüzdanlara küçük miktarlar göndererek şişirir.</a:t>
            </a:r>
          </a:p>
          <a:p>
            <a:endParaRPr lang="tr-TR" dirty="0"/>
          </a:p>
          <a:p>
            <a:r>
              <a:rPr lang="tr-TR" b="1" dirty="0"/>
              <a:t>SPECTRE</a:t>
            </a:r>
          </a:p>
          <a:p>
            <a:r>
              <a:rPr lang="tr-TR" dirty="0"/>
              <a:t>SPECTRE, ölçeklenebilir fikir birliğine ulaşmak için </a:t>
            </a:r>
            <a:r>
              <a:rPr lang="tr-TR" dirty="0" err="1"/>
              <a:t>PoW</a:t>
            </a:r>
            <a:r>
              <a:rPr lang="tr-TR" dirty="0"/>
              <a:t> ve </a:t>
            </a:r>
            <a:r>
              <a:rPr lang="tr-TR" dirty="0" err="1"/>
              <a:t>DAG’lerin</a:t>
            </a:r>
            <a:r>
              <a:rPr lang="tr-TR" dirty="0"/>
              <a:t> bir kombinasyonunu kullanan bir </a:t>
            </a:r>
            <a:r>
              <a:rPr lang="tr-TR" dirty="0" err="1"/>
              <a:t>Bitcoin</a:t>
            </a:r>
            <a:r>
              <a:rPr lang="tr-TR" dirty="0"/>
              <a:t> ölçekleme çözümüdür. </a:t>
            </a:r>
            <a:r>
              <a:rPr lang="tr-TR" dirty="0" err="1"/>
              <a:t>SPECTRE’de</a:t>
            </a:r>
            <a:r>
              <a:rPr lang="tr-TR" dirty="0"/>
              <a:t>, çıkarılan bloklar sadece bir tane değil, çok sayıda ana bloğu işaret eder, dolayısıyla ağ saniyede birden fazla blok işleyebilir. </a:t>
            </a:r>
            <a:r>
              <a:rPr lang="tr-TR" dirty="0" err="1"/>
              <a:t>Proof</a:t>
            </a:r>
            <a:r>
              <a:rPr lang="tr-TR" dirty="0"/>
              <a:t> of </a:t>
            </a:r>
            <a:r>
              <a:rPr lang="tr-TR" dirty="0" err="1"/>
              <a:t>Work</a:t>
            </a:r>
            <a:r>
              <a:rPr lang="tr-TR" dirty="0"/>
              <a:t> algoritmasında “en uzun zincir” kazanırken, </a:t>
            </a:r>
            <a:r>
              <a:rPr lang="tr-TR" dirty="0" err="1"/>
              <a:t>SPECTRE’de</a:t>
            </a:r>
            <a:r>
              <a:rPr lang="tr-TR" dirty="0"/>
              <a:t> “en fazla çocuğu olan bloklar” kazanır. </a:t>
            </a:r>
            <a:r>
              <a:rPr lang="tr-TR" dirty="0" err="1"/>
              <a:t>SPECTRE’nin</a:t>
            </a:r>
            <a:r>
              <a:rPr lang="tr-TR" dirty="0"/>
              <a:t> canlı ortamlarda henüz testleri yapılmadı ve pek çok saldırı vektörüne açık olabilir, ancak </a:t>
            </a:r>
            <a:r>
              <a:rPr lang="tr-TR" dirty="0" err="1"/>
              <a:t>Bitcoin’in</a:t>
            </a:r>
            <a:r>
              <a:rPr lang="tr-TR" dirty="0"/>
              <a:t> ölçeklenme sorununu da çözebilecek potansiyele sahip gözüküyor.</a:t>
            </a:r>
          </a:p>
        </p:txBody>
      </p:sp>
    </p:spTree>
    <p:extLst>
      <p:ext uri="{BB962C8B-B14F-4D97-AF65-F5344CB8AC3E}">
        <p14:creationId xmlns:p14="http://schemas.microsoft.com/office/powerpoint/2010/main" val="1544170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a:xfrm>
            <a:off x="759235" y="373301"/>
            <a:ext cx="10058400" cy="1371600"/>
          </a:xfrm>
        </p:spPr>
        <p:txBody>
          <a:bodyPr>
            <a:normAutofit/>
          </a:bodyPr>
          <a:lstStyle/>
          <a:p>
            <a:r>
              <a:rPr lang="tr-TR" dirty="0"/>
              <a:t>ÖDEV</a:t>
            </a:r>
          </a:p>
        </p:txBody>
      </p:sp>
      <p:sp>
        <p:nvSpPr>
          <p:cNvPr id="10" name="Rectangle 9">
            <a:extLst>
              <a:ext uri="{FF2B5EF4-FFF2-40B4-BE49-F238E27FC236}">
                <a16:creationId xmlns:a16="http://schemas.microsoft.com/office/drawing/2014/main" id="{633AE131-98B9-4977-9F4C-0D547A4B853F}"/>
              </a:ext>
            </a:extLst>
          </p:cNvPr>
          <p:cNvSpPr/>
          <p:nvPr/>
        </p:nvSpPr>
        <p:spPr>
          <a:xfrm>
            <a:off x="577738" y="1539729"/>
            <a:ext cx="11036524" cy="923330"/>
          </a:xfrm>
          <a:prstGeom prst="rect">
            <a:avLst/>
          </a:prstGeom>
        </p:spPr>
        <p:txBody>
          <a:bodyPr wrap="square">
            <a:spAutoFit/>
          </a:bodyPr>
          <a:lstStyle/>
          <a:p>
            <a:r>
              <a:rPr lang="tr-TR" dirty="0"/>
              <a:t>Slaytlarda bahsedilmeyen örneklerden seçeceğiniz 10 tane </a:t>
            </a:r>
            <a:r>
              <a:rPr lang="tr-TR" dirty="0" err="1"/>
              <a:t>coin</a:t>
            </a:r>
            <a:r>
              <a:rPr lang="tr-TR" dirty="0"/>
              <a:t>/</a:t>
            </a:r>
            <a:r>
              <a:rPr lang="tr-TR" dirty="0" err="1"/>
              <a:t>token’ın</a:t>
            </a:r>
            <a:r>
              <a:rPr lang="tr-TR" dirty="0"/>
              <a:t> kullandığı konsensüs algoritmasını yazınız. Örnekleri bulmak için </a:t>
            </a:r>
            <a:r>
              <a:rPr lang="tr-TR" dirty="0">
                <a:hlinkClick r:id="rId3"/>
              </a:rPr>
              <a:t>https://coinmarketcap.com/</a:t>
            </a:r>
            <a:r>
              <a:rPr lang="tr-TR" dirty="0"/>
              <a:t> adresini kullanabilirsiniz. Aşağıdaki gibi bir tablo yeterli.</a:t>
            </a:r>
          </a:p>
          <a:p>
            <a:endParaRPr lang="tr-TR" dirty="0"/>
          </a:p>
        </p:txBody>
      </p:sp>
      <p:graphicFrame>
        <p:nvGraphicFramePr>
          <p:cNvPr id="3" name="Table 2">
            <a:extLst>
              <a:ext uri="{FF2B5EF4-FFF2-40B4-BE49-F238E27FC236}">
                <a16:creationId xmlns:a16="http://schemas.microsoft.com/office/drawing/2014/main" id="{90AC460F-C535-4AE2-ACCA-C2BF95E400CC}"/>
              </a:ext>
            </a:extLst>
          </p:cNvPr>
          <p:cNvGraphicFramePr>
            <a:graphicFrameLocks noGrp="1"/>
          </p:cNvGraphicFramePr>
          <p:nvPr>
            <p:extLst>
              <p:ext uri="{D42A27DB-BD31-4B8C-83A1-F6EECF244321}">
                <p14:modId xmlns:p14="http://schemas.microsoft.com/office/powerpoint/2010/main" val="3790660628"/>
              </p:ext>
            </p:extLst>
          </p:nvPr>
        </p:nvGraphicFramePr>
        <p:xfrm>
          <a:off x="1889760" y="2406122"/>
          <a:ext cx="8128000" cy="3977640"/>
        </p:xfrm>
        <a:graphic>
          <a:graphicData uri="http://schemas.openxmlformats.org/drawingml/2006/table">
            <a:tbl>
              <a:tblPr firstRow="1" bandRow="1">
                <a:tableStyleId>{5C22544A-7EE6-4342-B048-85BDC9FD1C3A}</a:tableStyleId>
              </a:tblPr>
              <a:tblGrid>
                <a:gridCol w="2070169">
                  <a:extLst>
                    <a:ext uri="{9D8B030D-6E8A-4147-A177-3AD203B41FA5}">
                      <a16:colId xmlns:a16="http://schemas.microsoft.com/office/drawing/2014/main" val="3203451277"/>
                    </a:ext>
                  </a:extLst>
                </a:gridCol>
                <a:gridCol w="2222845">
                  <a:extLst>
                    <a:ext uri="{9D8B030D-6E8A-4147-A177-3AD203B41FA5}">
                      <a16:colId xmlns:a16="http://schemas.microsoft.com/office/drawing/2014/main" val="2608548771"/>
                    </a:ext>
                  </a:extLst>
                </a:gridCol>
                <a:gridCol w="1917493">
                  <a:extLst>
                    <a:ext uri="{9D8B030D-6E8A-4147-A177-3AD203B41FA5}">
                      <a16:colId xmlns:a16="http://schemas.microsoft.com/office/drawing/2014/main" val="227696962"/>
                    </a:ext>
                  </a:extLst>
                </a:gridCol>
                <a:gridCol w="1917493">
                  <a:extLst>
                    <a:ext uri="{9D8B030D-6E8A-4147-A177-3AD203B41FA5}">
                      <a16:colId xmlns:a16="http://schemas.microsoft.com/office/drawing/2014/main" val="4095592607"/>
                    </a:ext>
                  </a:extLst>
                </a:gridCol>
              </a:tblGrid>
              <a:tr h="370840">
                <a:tc>
                  <a:txBody>
                    <a:bodyPr/>
                    <a:lstStyle/>
                    <a:p>
                      <a:pPr algn="ctr"/>
                      <a:r>
                        <a:rPr lang="tr-TR" dirty="0" err="1"/>
                        <a:t>Coin</a:t>
                      </a:r>
                      <a:r>
                        <a:rPr lang="tr-TR" dirty="0"/>
                        <a:t>/</a:t>
                      </a:r>
                      <a:r>
                        <a:rPr lang="tr-TR" dirty="0" err="1"/>
                        <a:t>token</a:t>
                      </a:r>
                      <a:endParaRPr lang="tr-TR" dirty="0"/>
                    </a:p>
                  </a:txBody>
                  <a:tcPr/>
                </a:tc>
                <a:tc>
                  <a:txBody>
                    <a:bodyPr/>
                    <a:lstStyle/>
                    <a:p>
                      <a:pPr algn="ctr"/>
                      <a:r>
                        <a:rPr lang="tr-TR" dirty="0" err="1"/>
                        <a:t>Konsensus</a:t>
                      </a:r>
                      <a:r>
                        <a:rPr lang="tr-TR" dirty="0"/>
                        <a:t> Algoritması</a:t>
                      </a:r>
                    </a:p>
                  </a:txBody>
                  <a:tcPr/>
                </a:tc>
                <a:tc>
                  <a:txBody>
                    <a:bodyPr/>
                    <a:lstStyle/>
                    <a:p>
                      <a:pPr algn="ctr"/>
                      <a:r>
                        <a:rPr lang="tr-TR" dirty="0"/>
                        <a:t>Hangi platform?</a:t>
                      </a:r>
                    </a:p>
                  </a:txBody>
                  <a:tcPr/>
                </a:tc>
                <a:tc>
                  <a:txBody>
                    <a:bodyPr/>
                    <a:lstStyle/>
                    <a:p>
                      <a:pPr algn="ctr"/>
                      <a:r>
                        <a:rPr lang="tr-TR" dirty="0"/>
                        <a:t>Yorum/açıklama</a:t>
                      </a:r>
                    </a:p>
                    <a:p>
                      <a:pPr algn="ctr"/>
                      <a:r>
                        <a:rPr lang="tr-TR" dirty="0"/>
                        <a:t>(</a:t>
                      </a:r>
                      <a:r>
                        <a:rPr lang="tr-TR" dirty="0" err="1"/>
                        <a:t>Opsiyonel</a:t>
                      </a:r>
                      <a:r>
                        <a:rPr lang="tr-TR" dirty="0"/>
                        <a:t>)</a:t>
                      </a:r>
                    </a:p>
                  </a:txBody>
                  <a:tcPr/>
                </a:tc>
                <a:extLst>
                  <a:ext uri="{0D108BD9-81ED-4DB2-BD59-A6C34878D82A}">
                    <a16:rowId xmlns:a16="http://schemas.microsoft.com/office/drawing/2014/main" val="3921676001"/>
                  </a:ext>
                </a:extLst>
              </a:tr>
              <a:tr h="370840">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3417132545"/>
                  </a:ext>
                </a:extLst>
              </a:tr>
              <a:tr h="370840">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159139755"/>
                  </a:ext>
                </a:extLst>
              </a:tr>
              <a:tr h="370840">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913095075"/>
                  </a:ext>
                </a:extLst>
              </a:tr>
              <a:tr h="370840">
                <a:tc>
                  <a:txBody>
                    <a:bodyPr/>
                    <a:lstStyle/>
                    <a:p>
                      <a:endParaRPr lang="tr-TR" dirty="0"/>
                    </a:p>
                  </a:txBody>
                  <a:tcPr/>
                </a:tc>
                <a:tc>
                  <a:txBody>
                    <a:bodyPr/>
                    <a:lstStyle/>
                    <a:p>
                      <a:endParaRPr lang="tr-TR" dirty="0"/>
                    </a:p>
                  </a:txBody>
                  <a:tcPr/>
                </a:tc>
                <a:tc>
                  <a:txBody>
                    <a:bodyPr/>
                    <a:lstStyle/>
                    <a:p>
                      <a:endParaRPr lang="tr-TR"/>
                    </a:p>
                  </a:txBody>
                  <a:tcPr/>
                </a:tc>
                <a:tc>
                  <a:txBody>
                    <a:bodyPr/>
                    <a:lstStyle/>
                    <a:p>
                      <a:endParaRPr lang="tr-TR" dirty="0"/>
                    </a:p>
                  </a:txBody>
                  <a:tcPr/>
                </a:tc>
                <a:extLst>
                  <a:ext uri="{0D108BD9-81ED-4DB2-BD59-A6C34878D82A}">
                    <a16:rowId xmlns:a16="http://schemas.microsoft.com/office/drawing/2014/main" val="4131606851"/>
                  </a:ext>
                </a:extLst>
              </a:tr>
              <a:tr h="370840">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2627252929"/>
                  </a:ext>
                </a:extLst>
              </a:tr>
              <a:tr h="370840">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3849504989"/>
                  </a:ext>
                </a:extLst>
              </a:tr>
              <a:tr h="370840">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2754337212"/>
                  </a:ext>
                </a:extLst>
              </a:tr>
              <a:tr h="370840">
                <a:tc>
                  <a:txBody>
                    <a:bodyPr/>
                    <a:lstStyle/>
                    <a:p>
                      <a:endParaRPr lang="tr-TR" dirty="0"/>
                    </a:p>
                  </a:txBody>
                  <a:tcPr/>
                </a:tc>
                <a:tc>
                  <a:txBody>
                    <a:bodyPr/>
                    <a:lstStyle/>
                    <a:p>
                      <a:endParaRPr lang="tr-TR"/>
                    </a:p>
                  </a:txBody>
                  <a:tcPr/>
                </a:tc>
                <a:tc>
                  <a:txBody>
                    <a:bodyPr/>
                    <a:lstStyle/>
                    <a:p>
                      <a:endParaRPr lang="tr-TR"/>
                    </a:p>
                  </a:txBody>
                  <a:tcPr/>
                </a:tc>
                <a:tc>
                  <a:txBody>
                    <a:bodyPr/>
                    <a:lstStyle/>
                    <a:p>
                      <a:endParaRPr lang="tr-TR"/>
                    </a:p>
                  </a:txBody>
                  <a:tcPr/>
                </a:tc>
                <a:extLst>
                  <a:ext uri="{0D108BD9-81ED-4DB2-BD59-A6C34878D82A}">
                    <a16:rowId xmlns:a16="http://schemas.microsoft.com/office/drawing/2014/main" val="1618472218"/>
                  </a:ext>
                </a:extLst>
              </a:tr>
              <a:tr h="370840">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extLst>
                  <a:ext uri="{0D108BD9-81ED-4DB2-BD59-A6C34878D82A}">
                    <a16:rowId xmlns:a16="http://schemas.microsoft.com/office/drawing/2014/main" val="2704959964"/>
                  </a:ext>
                </a:extLst>
              </a:tr>
            </a:tbl>
          </a:graphicData>
        </a:graphic>
      </p:graphicFrame>
    </p:spTree>
    <p:extLst>
      <p:ext uri="{BB962C8B-B14F-4D97-AF65-F5344CB8AC3E}">
        <p14:creationId xmlns:p14="http://schemas.microsoft.com/office/powerpoint/2010/main" val="3496848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tr-TR" sz="4400" cap="all" spc="-100" dirty="0"/>
              <a:t>TEŞEKKÜRLER</a:t>
            </a:r>
            <a:r>
              <a:rPr lang="en-US" sz="4400" cap="all" spc="-100" dirty="0"/>
              <a:t>!</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lnSpcReduction="10000"/>
          </a:bodyPr>
          <a:lstStyle/>
          <a:p>
            <a:pPr algn="ctr">
              <a:lnSpc>
                <a:spcPct val="90000"/>
              </a:lnSpc>
              <a:spcBef>
                <a:spcPts val="0"/>
              </a:spcBef>
              <a:spcAft>
                <a:spcPts val="600"/>
              </a:spcAft>
            </a:pPr>
            <a:r>
              <a:rPr lang="tr-TR" sz="1500" spc="80" dirty="0">
                <a:solidFill>
                  <a:schemeClr val="tx1">
                    <a:lumMod val="75000"/>
                  </a:schemeClr>
                </a:solidFill>
              </a:rPr>
              <a:t>Handan YARICI</a:t>
            </a:r>
          </a:p>
          <a:p>
            <a:pPr algn="ctr">
              <a:lnSpc>
                <a:spcPct val="90000"/>
              </a:lnSpc>
              <a:spcBef>
                <a:spcPts val="0"/>
              </a:spcBef>
              <a:spcAft>
                <a:spcPts val="600"/>
              </a:spcAft>
            </a:pPr>
            <a:r>
              <a:rPr lang="tr-TR" sz="1500" spc="80" dirty="0">
                <a:solidFill>
                  <a:schemeClr val="tx1">
                    <a:lumMod val="75000"/>
                  </a:schemeClr>
                </a:solidFill>
              </a:rPr>
              <a:t>handanyarici@gmail.com</a:t>
            </a:r>
            <a:endParaRPr lang="en-US" sz="1500" spc="80" dirty="0">
              <a:solidFill>
                <a:schemeClr val="tx1">
                  <a:lumMod val="75000"/>
                </a:schemeClr>
              </a:solidFill>
            </a:endParaRP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err="1"/>
              <a:t>Konsensus</a:t>
            </a:r>
            <a:r>
              <a:rPr lang="tr-TR" dirty="0"/>
              <a:t> (Fikir Birliği)</a:t>
            </a:r>
          </a:p>
        </p:txBody>
      </p:sp>
      <p:sp>
        <p:nvSpPr>
          <p:cNvPr id="4" name="Rectangle 3">
            <a:extLst>
              <a:ext uri="{FF2B5EF4-FFF2-40B4-BE49-F238E27FC236}">
                <a16:creationId xmlns:a16="http://schemas.microsoft.com/office/drawing/2014/main" id="{44089E0E-EACB-467A-A755-CBDAB96A469C}"/>
              </a:ext>
            </a:extLst>
          </p:cNvPr>
          <p:cNvSpPr/>
          <p:nvPr/>
        </p:nvSpPr>
        <p:spPr>
          <a:xfrm>
            <a:off x="572804" y="1918725"/>
            <a:ext cx="6666370" cy="3693319"/>
          </a:xfrm>
          <a:prstGeom prst="rect">
            <a:avLst/>
          </a:prstGeom>
        </p:spPr>
        <p:txBody>
          <a:bodyPr wrap="square">
            <a:spAutoFit/>
          </a:bodyPr>
          <a:lstStyle/>
          <a:p>
            <a:pPr marL="285750" indent="-285750">
              <a:buFont typeface="Arial" panose="020B0604020202020204" pitchFamily="34" charset="0"/>
              <a:buChar char="•"/>
            </a:pPr>
            <a:r>
              <a:rPr lang="tr-TR" dirty="0"/>
              <a:t>Çevrimiçi dünyada eşitlik ve adalet yaratma yöntemleridir. Bu anlaşma için kullanılan fikir birliği sistemlerine konsensüs algoritması denir.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Konsensüs algoritmaları sadece oyların çoğunluğuyla aynı fikirde değil, aynı zamanda hepsine fayda sağlayan birisini de kabul eder. Yani, her zaman ağ için bir kazançtır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O</a:t>
            </a:r>
            <a:r>
              <a:rPr lang="sv-SE" dirty="0"/>
              <a:t>rtak fikir birliği algoritmaları olmadan merkezi olmayan bir sistem olamaz</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err="1"/>
              <a:t>Node’ların</a:t>
            </a:r>
            <a:r>
              <a:rPr lang="tr-TR" dirty="0"/>
              <a:t> birbirlerine güvenip güvenmemesi önemli değildir. Belli prensiplere uymaları ve toplu bir anlaşmaya varmaları gerekir.</a:t>
            </a:r>
          </a:p>
          <a:p>
            <a:pPr marL="285750" indent="-285750">
              <a:buFont typeface="Arial" panose="020B0604020202020204" pitchFamily="34" charset="0"/>
              <a:buChar char="•"/>
            </a:pPr>
            <a:endParaRPr lang="tr-TR" dirty="0"/>
          </a:p>
        </p:txBody>
      </p:sp>
      <p:pic>
        <p:nvPicPr>
          <p:cNvPr id="3" name="Picture 2">
            <a:extLst>
              <a:ext uri="{FF2B5EF4-FFF2-40B4-BE49-F238E27FC236}">
                <a16:creationId xmlns:a16="http://schemas.microsoft.com/office/drawing/2014/main" id="{3383EE2D-9C9C-46F3-81AA-52A37EAECB6A}"/>
              </a:ext>
            </a:extLst>
          </p:cNvPr>
          <p:cNvPicPr>
            <a:picLocks noChangeAspect="1"/>
          </p:cNvPicPr>
          <p:nvPr/>
        </p:nvPicPr>
        <p:blipFill>
          <a:blip r:embed="rId3"/>
          <a:stretch>
            <a:fillRect/>
          </a:stretch>
        </p:blipFill>
        <p:spPr>
          <a:xfrm>
            <a:off x="7425605" y="1552204"/>
            <a:ext cx="4308281" cy="4441932"/>
          </a:xfrm>
          <a:prstGeom prst="rect">
            <a:avLst/>
          </a:prstGeom>
        </p:spPr>
      </p:pic>
    </p:spTree>
    <p:extLst>
      <p:ext uri="{BB962C8B-B14F-4D97-AF65-F5344CB8AC3E}">
        <p14:creationId xmlns:p14="http://schemas.microsoft.com/office/powerpoint/2010/main" val="47502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err="1"/>
              <a:t>Konsensus</a:t>
            </a:r>
            <a:r>
              <a:rPr lang="tr-TR" dirty="0"/>
              <a:t> Hedefleri</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2163946"/>
            <a:ext cx="5938370" cy="3416320"/>
          </a:xfrm>
          <a:prstGeom prst="rect">
            <a:avLst/>
          </a:prstGeom>
        </p:spPr>
        <p:txBody>
          <a:bodyPr wrap="square">
            <a:spAutoFit/>
          </a:bodyPr>
          <a:lstStyle/>
          <a:p>
            <a:r>
              <a:rPr lang="tr-TR" b="1" dirty="0"/>
              <a:t>Ekip çalışması:</a:t>
            </a:r>
            <a:r>
              <a:rPr lang="tr-TR" dirty="0"/>
              <a:t> Grubun her biri, grubun bir bütün olarak çıkarlarıyla sonuçlanan daha iyi bir anlaşmaya varmayı amaçlamaktadır.</a:t>
            </a:r>
            <a:br>
              <a:rPr lang="tr-TR" dirty="0"/>
            </a:br>
            <a:br>
              <a:rPr lang="tr-TR" dirty="0"/>
            </a:br>
            <a:r>
              <a:rPr lang="tr-TR" b="1" dirty="0"/>
              <a:t>İşbirliği:</a:t>
            </a:r>
            <a:r>
              <a:rPr lang="tr-TR" dirty="0"/>
              <a:t> Her birey bir ekip olarak çalışacak ve kendi çıkarlarını bir kenara bırakacaktır.</a:t>
            </a:r>
          </a:p>
          <a:p>
            <a:endParaRPr lang="tr-TR" b="1" dirty="0"/>
          </a:p>
          <a:p>
            <a:r>
              <a:rPr lang="tr-TR" b="1" dirty="0"/>
              <a:t>Eşit Haklar:</a:t>
            </a:r>
            <a:r>
              <a:rPr lang="tr-TR" dirty="0"/>
              <a:t> Her bir katılımcı oy verirken aynı değere sahiptir. Bu, her kişinin oyunun önemli olduğu anlamına gelir.</a:t>
            </a:r>
          </a:p>
          <a:p>
            <a:endParaRPr lang="tr-TR" dirty="0"/>
          </a:p>
          <a:p>
            <a:r>
              <a:rPr lang="tr-TR" b="1" dirty="0"/>
              <a:t>Katılım:</a:t>
            </a:r>
            <a:r>
              <a:rPr lang="tr-TR" dirty="0"/>
              <a:t> Ağ içindeki herkes oylamaya katılmalı. Kimse dışarıda bırakılamaz veya oy kullanmadan dışarıda kalamaz.</a:t>
            </a:r>
          </a:p>
        </p:txBody>
      </p:sp>
      <p:pic>
        <p:nvPicPr>
          <p:cNvPr id="3" name="Picture 2">
            <a:extLst>
              <a:ext uri="{FF2B5EF4-FFF2-40B4-BE49-F238E27FC236}">
                <a16:creationId xmlns:a16="http://schemas.microsoft.com/office/drawing/2014/main" id="{E3F1407C-D826-4A2E-8A26-A7F87DC8B476}"/>
              </a:ext>
            </a:extLst>
          </p:cNvPr>
          <p:cNvPicPr>
            <a:picLocks noChangeAspect="1"/>
          </p:cNvPicPr>
          <p:nvPr/>
        </p:nvPicPr>
        <p:blipFill>
          <a:blip r:embed="rId3"/>
          <a:stretch>
            <a:fillRect/>
          </a:stretch>
        </p:blipFill>
        <p:spPr>
          <a:xfrm>
            <a:off x="6697605" y="1568080"/>
            <a:ext cx="4820885" cy="4394393"/>
          </a:xfrm>
          <a:prstGeom prst="rect">
            <a:avLst/>
          </a:prstGeom>
        </p:spPr>
      </p:pic>
    </p:spTree>
    <p:extLst>
      <p:ext uri="{BB962C8B-B14F-4D97-AF65-F5344CB8AC3E}">
        <p14:creationId xmlns:p14="http://schemas.microsoft.com/office/powerpoint/2010/main" val="549850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a:t>Çifte Harcama Problemi</a:t>
            </a:r>
          </a:p>
        </p:txBody>
      </p:sp>
      <p:sp>
        <p:nvSpPr>
          <p:cNvPr id="4" name="Rectangle 3">
            <a:extLst>
              <a:ext uri="{FF2B5EF4-FFF2-40B4-BE49-F238E27FC236}">
                <a16:creationId xmlns:a16="http://schemas.microsoft.com/office/drawing/2014/main" id="{44089E0E-EACB-467A-A755-CBDAB96A469C}"/>
              </a:ext>
            </a:extLst>
          </p:cNvPr>
          <p:cNvSpPr/>
          <p:nvPr/>
        </p:nvSpPr>
        <p:spPr>
          <a:xfrm>
            <a:off x="794745" y="1829948"/>
            <a:ext cx="10956987" cy="646331"/>
          </a:xfrm>
          <a:prstGeom prst="rect">
            <a:avLst/>
          </a:prstGeom>
        </p:spPr>
        <p:txBody>
          <a:bodyPr wrap="square">
            <a:spAutoFit/>
          </a:bodyPr>
          <a:lstStyle/>
          <a:p>
            <a:r>
              <a:rPr lang="tr-TR" dirty="0"/>
              <a:t>‘Aynı dijital para biriminin’ bu dijital paranın kullanıcıları tarafından ‘’birden çok satın alımda’’ kullanılmasını ifade etmekte ve bu haliyle satıcılardan birinin dolandırılması ve ödeme alamaması anlamına gelmektedir. </a:t>
            </a:r>
          </a:p>
        </p:txBody>
      </p:sp>
      <p:pic>
        <p:nvPicPr>
          <p:cNvPr id="5" name="Picture 4">
            <a:extLst>
              <a:ext uri="{FF2B5EF4-FFF2-40B4-BE49-F238E27FC236}">
                <a16:creationId xmlns:a16="http://schemas.microsoft.com/office/drawing/2014/main" id="{AC675AFC-32F6-4569-9DED-7817AB92DD73}"/>
              </a:ext>
            </a:extLst>
          </p:cNvPr>
          <p:cNvPicPr>
            <a:picLocks noChangeAspect="1"/>
          </p:cNvPicPr>
          <p:nvPr/>
        </p:nvPicPr>
        <p:blipFill>
          <a:blip r:embed="rId3"/>
          <a:stretch>
            <a:fillRect/>
          </a:stretch>
        </p:blipFill>
        <p:spPr>
          <a:xfrm>
            <a:off x="4970060" y="3122610"/>
            <a:ext cx="6781672" cy="3270806"/>
          </a:xfrm>
          <a:prstGeom prst="rect">
            <a:avLst/>
          </a:prstGeom>
        </p:spPr>
      </p:pic>
      <p:sp>
        <p:nvSpPr>
          <p:cNvPr id="7" name="Rectangle 6">
            <a:extLst>
              <a:ext uri="{FF2B5EF4-FFF2-40B4-BE49-F238E27FC236}">
                <a16:creationId xmlns:a16="http://schemas.microsoft.com/office/drawing/2014/main" id="{756526FB-1826-49C6-8941-7821DF83E1F9}"/>
              </a:ext>
            </a:extLst>
          </p:cNvPr>
          <p:cNvSpPr/>
          <p:nvPr/>
        </p:nvSpPr>
        <p:spPr>
          <a:xfrm>
            <a:off x="794746" y="2476279"/>
            <a:ext cx="10956986" cy="646331"/>
          </a:xfrm>
          <a:prstGeom prst="rect">
            <a:avLst/>
          </a:prstGeom>
        </p:spPr>
        <p:txBody>
          <a:bodyPr wrap="square">
            <a:spAutoFit/>
          </a:bodyPr>
          <a:lstStyle/>
          <a:p>
            <a:r>
              <a:rPr lang="tr-TR" dirty="0"/>
              <a:t>Fiziksel bir para biriminde, çifte harcama sorunu asla ortaya çıkmaz. Ancak dijital nakit benzeri </a:t>
            </a:r>
            <a:r>
              <a:rPr lang="tr-TR" dirty="0" err="1"/>
              <a:t>bitcoin'de</a:t>
            </a:r>
            <a:r>
              <a:rPr lang="tr-TR" dirty="0"/>
              <a:t> çift harcama sorunu ortaya çıkabilir. Bu nedenle, </a:t>
            </a:r>
            <a:r>
              <a:rPr lang="tr-TR" dirty="0" err="1"/>
              <a:t>bitcoin</a:t>
            </a:r>
            <a:r>
              <a:rPr lang="tr-TR" dirty="0"/>
              <a:t> işlemlerinin kopyalanma ve yeniden yayınlanma olasılığı vardır. </a:t>
            </a:r>
          </a:p>
        </p:txBody>
      </p:sp>
      <p:sp>
        <p:nvSpPr>
          <p:cNvPr id="9" name="Rectangle 8">
            <a:extLst>
              <a:ext uri="{FF2B5EF4-FFF2-40B4-BE49-F238E27FC236}">
                <a16:creationId xmlns:a16="http://schemas.microsoft.com/office/drawing/2014/main" id="{17CA0E6F-6907-4BA7-AD5E-DAB649960949}"/>
              </a:ext>
            </a:extLst>
          </p:cNvPr>
          <p:cNvSpPr/>
          <p:nvPr/>
        </p:nvSpPr>
        <p:spPr>
          <a:xfrm>
            <a:off x="794745" y="3768941"/>
            <a:ext cx="4120444" cy="1477328"/>
          </a:xfrm>
          <a:prstGeom prst="rect">
            <a:avLst/>
          </a:prstGeom>
        </p:spPr>
        <p:txBody>
          <a:bodyPr wrap="square">
            <a:spAutoFit/>
          </a:bodyPr>
          <a:lstStyle/>
          <a:p>
            <a:r>
              <a:rPr lang="tr-TR" dirty="0"/>
              <a:t>Geleneksel finans dünyasında, </a:t>
            </a:r>
            <a:r>
              <a:rPr lang="tr-TR" dirty="0" err="1"/>
              <a:t>Bitcoin'i</a:t>
            </a:r>
            <a:r>
              <a:rPr lang="tr-TR" dirty="0"/>
              <a:t> çifte harcamaya en iyi benzetme, birisinin bir şey satın almak için çek yazması ve ardından satıcı onu </a:t>
            </a:r>
            <a:r>
              <a:rPr lang="tr-TR" dirty="0" err="1"/>
              <a:t>nakite</a:t>
            </a:r>
            <a:r>
              <a:rPr lang="tr-TR" dirty="0"/>
              <a:t> çevirmeden önce banka hesabından para çekmesidir.</a:t>
            </a:r>
          </a:p>
        </p:txBody>
      </p:sp>
    </p:spTree>
    <p:extLst>
      <p:ext uri="{BB962C8B-B14F-4D97-AF65-F5344CB8AC3E}">
        <p14:creationId xmlns:p14="http://schemas.microsoft.com/office/powerpoint/2010/main" val="818907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a:t>Çözüm: Onaylama + </a:t>
            </a:r>
            <a:r>
              <a:rPr lang="tr-TR" dirty="0" err="1"/>
              <a:t>Konsensus</a:t>
            </a:r>
            <a:endParaRPr lang="tr-TR" dirty="0"/>
          </a:p>
        </p:txBody>
      </p:sp>
      <p:sp>
        <p:nvSpPr>
          <p:cNvPr id="4" name="Rectangle 3">
            <a:extLst>
              <a:ext uri="{FF2B5EF4-FFF2-40B4-BE49-F238E27FC236}">
                <a16:creationId xmlns:a16="http://schemas.microsoft.com/office/drawing/2014/main" id="{44089E0E-EACB-467A-A755-CBDAB96A469C}"/>
              </a:ext>
            </a:extLst>
          </p:cNvPr>
          <p:cNvSpPr/>
          <p:nvPr/>
        </p:nvSpPr>
        <p:spPr>
          <a:xfrm>
            <a:off x="794745" y="1829948"/>
            <a:ext cx="10956987" cy="1477328"/>
          </a:xfrm>
          <a:prstGeom prst="rect">
            <a:avLst/>
          </a:prstGeom>
        </p:spPr>
        <p:txBody>
          <a:bodyPr wrap="square">
            <a:spAutoFit/>
          </a:bodyPr>
          <a:lstStyle/>
          <a:p>
            <a:pPr marL="285750" indent="-285750">
              <a:buFont typeface="Arial" panose="020B0604020202020204" pitchFamily="34" charset="0"/>
              <a:buChar char="•"/>
            </a:pPr>
            <a:r>
              <a:rPr lang="tr-TR" dirty="0"/>
              <a:t>Her </a:t>
            </a:r>
            <a:r>
              <a:rPr lang="tr-TR" dirty="0" err="1"/>
              <a:t>node</a:t>
            </a:r>
            <a:r>
              <a:rPr lang="tr-TR" dirty="0"/>
              <a:t> yeni bir işlem duyduğunda işlemi doğrular ve kendi işlemlerini seçerek blok oluşturur.</a:t>
            </a:r>
          </a:p>
          <a:p>
            <a:pPr marL="285750" indent="-285750">
              <a:buFont typeface="Arial" panose="020B0604020202020204" pitchFamily="34" charset="0"/>
              <a:buChar char="•"/>
            </a:pPr>
            <a:r>
              <a:rPr lang="tr-TR" dirty="0"/>
              <a:t>Her madencinin hazırladığı blok birbirinden farklı olabilir. Onaylanmamış işlemler, kimsenin seçmediği işlemlerdir.</a:t>
            </a:r>
          </a:p>
          <a:p>
            <a:pPr marL="285750" indent="-285750">
              <a:buFont typeface="Arial" panose="020B0604020202020204" pitchFamily="34" charset="0"/>
              <a:buChar char="•"/>
            </a:pPr>
            <a:r>
              <a:rPr lang="tr-TR" dirty="0"/>
              <a:t>Diğer ağ katılımcıları da onaylarsa konsensüs sağlanarak kazanan blok zincire eklenir.</a:t>
            </a:r>
          </a:p>
          <a:p>
            <a:pPr marL="285750" indent="-285750">
              <a:buFont typeface="Arial" panose="020B0604020202020204" pitchFamily="34" charset="0"/>
              <a:buChar char="•"/>
            </a:pPr>
            <a:r>
              <a:rPr lang="tr-TR" dirty="0"/>
              <a:t>Yeterli onay alamayan başka bir işlem ağdan çekilecektir.</a:t>
            </a:r>
          </a:p>
          <a:p>
            <a:endParaRPr lang="tr-TR" dirty="0"/>
          </a:p>
        </p:txBody>
      </p:sp>
      <p:pic>
        <p:nvPicPr>
          <p:cNvPr id="3" name="Picture 2">
            <a:extLst>
              <a:ext uri="{FF2B5EF4-FFF2-40B4-BE49-F238E27FC236}">
                <a16:creationId xmlns:a16="http://schemas.microsoft.com/office/drawing/2014/main" id="{91EB8D46-C942-4024-89C6-F7CF3BC371E6}"/>
              </a:ext>
            </a:extLst>
          </p:cNvPr>
          <p:cNvPicPr>
            <a:picLocks noChangeAspect="1"/>
          </p:cNvPicPr>
          <p:nvPr/>
        </p:nvPicPr>
        <p:blipFill>
          <a:blip r:embed="rId3"/>
          <a:stretch>
            <a:fillRect/>
          </a:stretch>
        </p:blipFill>
        <p:spPr>
          <a:xfrm>
            <a:off x="1283405" y="3139625"/>
            <a:ext cx="8876595" cy="3276874"/>
          </a:xfrm>
          <a:prstGeom prst="rect">
            <a:avLst/>
          </a:prstGeom>
        </p:spPr>
      </p:pic>
    </p:spTree>
    <p:extLst>
      <p:ext uri="{BB962C8B-B14F-4D97-AF65-F5344CB8AC3E}">
        <p14:creationId xmlns:p14="http://schemas.microsoft.com/office/powerpoint/2010/main" val="338529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a:t>Bizans Generalleri</a:t>
            </a:r>
          </a:p>
        </p:txBody>
      </p:sp>
      <p:sp>
        <p:nvSpPr>
          <p:cNvPr id="4" name="Rectangle 3">
            <a:extLst>
              <a:ext uri="{FF2B5EF4-FFF2-40B4-BE49-F238E27FC236}">
                <a16:creationId xmlns:a16="http://schemas.microsoft.com/office/drawing/2014/main" id="{44089E0E-EACB-467A-A755-CBDAB96A469C}"/>
              </a:ext>
            </a:extLst>
          </p:cNvPr>
          <p:cNvSpPr/>
          <p:nvPr/>
        </p:nvSpPr>
        <p:spPr>
          <a:xfrm>
            <a:off x="759235" y="1838826"/>
            <a:ext cx="5336765" cy="1200329"/>
          </a:xfrm>
          <a:prstGeom prst="rect">
            <a:avLst/>
          </a:prstGeom>
        </p:spPr>
        <p:txBody>
          <a:bodyPr wrap="square">
            <a:spAutoFit/>
          </a:bodyPr>
          <a:lstStyle/>
          <a:p>
            <a:pPr marL="285750" indent="-285750">
              <a:buFont typeface="Arial" panose="020B0604020202020204" pitchFamily="34" charset="0"/>
              <a:buChar char="•"/>
            </a:pPr>
            <a:r>
              <a:rPr lang="tr-TR" dirty="0"/>
              <a:t>İlk şemada general çelişkili bilgi verirken, ikinci şemada Komutan 2 yanıltıcı bilgi aktarır. Komutan 1, her iki durumda da doğru bilginin hangisi olduğundan ya da kimin hain olduğundan emin değildir.</a:t>
            </a:r>
          </a:p>
        </p:txBody>
      </p:sp>
      <p:pic>
        <p:nvPicPr>
          <p:cNvPr id="5" name="Picture 4">
            <a:extLst>
              <a:ext uri="{FF2B5EF4-FFF2-40B4-BE49-F238E27FC236}">
                <a16:creationId xmlns:a16="http://schemas.microsoft.com/office/drawing/2014/main" id="{9AFFF25F-D596-4692-8D85-F684E2DD0CF3}"/>
              </a:ext>
            </a:extLst>
          </p:cNvPr>
          <p:cNvPicPr>
            <a:picLocks noChangeAspect="1"/>
          </p:cNvPicPr>
          <p:nvPr/>
        </p:nvPicPr>
        <p:blipFill>
          <a:blip r:embed="rId3"/>
          <a:stretch>
            <a:fillRect/>
          </a:stretch>
        </p:blipFill>
        <p:spPr>
          <a:xfrm>
            <a:off x="6359525" y="642594"/>
            <a:ext cx="5426075" cy="5831006"/>
          </a:xfrm>
          <a:prstGeom prst="rect">
            <a:avLst/>
          </a:prstGeom>
        </p:spPr>
      </p:pic>
      <p:sp>
        <p:nvSpPr>
          <p:cNvPr id="7" name="Rectangle 6">
            <a:extLst>
              <a:ext uri="{FF2B5EF4-FFF2-40B4-BE49-F238E27FC236}">
                <a16:creationId xmlns:a16="http://schemas.microsoft.com/office/drawing/2014/main" id="{162F01B6-0130-4EDB-BEC7-639F54D7506B}"/>
              </a:ext>
            </a:extLst>
          </p:cNvPr>
          <p:cNvSpPr/>
          <p:nvPr/>
        </p:nvSpPr>
        <p:spPr>
          <a:xfrm>
            <a:off x="759235" y="3109332"/>
            <a:ext cx="5336765" cy="923330"/>
          </a:xfrm>
          <a:prstGeom prst="rect">
            <a:avLst/>
          </a:prstGeom>
        </p:spPr>
        <p:txBody>
          <a:bodyPr wrap="square">
            <a:spAutoFit/>
          </a:bodyPr>
          <a:lstStyle/>
          <a:p>
            <a:pPr marL="285750" indent="-285750">
              <a:buFont typeface="Arial" panose="020B0604020202020204" pitchFamily="34" charset="0"/>
              <a:buChar char="•"/>
            </a:pPr>
            <a:r>
              <a:rPr lang="tr-TR" dirty="0"/>
              <a:t>General bilginin kaynağı olarak temsil edilir. Komutanlarsa aktarıcıdırlar. General ve komutan sayısı arttıkça, hatalı bilgi yayılması ihtimali de artacaktır.</a:t>
            </a:r>
          </a:p>
        </p:txBody>
      </p:sp>
      <p:pic>
        <p:nvPicPr>
          <p:cNvPr id="2050" name="Picture 2" descr="Byzantine Generals&amp;#39; Problem - An Introduction » Ivan on Tech Academy">
            <a:extLst>
              <a:ext uri="{FF2B5EF4-FFF2-40B4-BE49-F238E27FC236}">
                <a16:creationId xmlns:a16="http://schemas.microsoft.com/office/drawing/2014/main" id="{12695BE6-7780-45D3-BD53-117A36277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73" y="4102839"/>
            <a:ext cx="4988603" cy="223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AFDF-AE03-48FB-A68D-0FBD9F61D864}"/>
              </a:ext>
            </a:extLst>
          </p:cNvPr>
          <p:cNvSpPr>
            <a:spLocks noGrp="1"/>
          </p:cNvSpPr>
          <p:nvPr>
            <p:ph type="title"/>
          </p:nvPr>
        </p:nvSpPr>
        <p:spPr/>
        <p:txBody>
          <a:bodyPr/>
          <a:lstStyle/>
          <a:p>
            <a:r>
              <a:rPr lang="tr-TR" dirty="0"/>
              <a:t>Bizans Hata Toleransı (BFT)</a:t>
            </a:r>
          </a:p>
        </p:txBody>
      </p:sp>
      <p:sp>
        <p:nvSpPr>
          <p:cNvPr id="4" name="Rectangle 3">
            <a:extLst>
              <a:ext uri="{FF2B5EF4-FFF2-40B4-BE49-F238E27FC236}">
                <a16:creationId xmlns:a16="http://schemas.microsoft.com/office/drawing/2014/main" id="{44089E0E-EACB-467A-A755-CBDAB96A469C}"/>
              </a:ext>
            </a:extLst>
          </p:cNvPr>
          <p:cNvSpPr/>
          <p:nvPr/>
        </p:nvSpPr>
        <p:spPr>
          <a:xfrm>
            <a:off x="736657" y="1793670"/>
            <a:ext cx="10902187" cy="646331"/>
          </a:xfrm>
          <a:prstGeom prst="rect">
            <a:avLst/>
          </a:prstGeom>
        </p:spPr>
        <p:txBody>
          <a:bodyPr wrap="square">
            <a:spAutoFit/>
          </a:bodyPr>
          <a:lstStyle/>
          <a:p>
            <a:r>
              <a:rPr lang="tr-TR" dirty="0"/>
              <a:t>Ağ üzerindeki bazı düğümlerin hata yapabileceğini ya da kötü niyetli olabileceklerini göz önünde bulundurarak nötr yaklaşım izler. Verinin mutlak biçimde doğru ya da yanlış olduğunu varsaymaz.</a:t>
            </a:r>
          </a:p>
        </p:txBody>
      </p:sp>
      <p:pic>
        <p:nvPicPr>
          <p:cNvPr id="3" name="Picture 2">
            <a:extLst>
              <a:ext uri="{FF2B5EF4-FFF2-40B4-BE49-F238E27FC236}">
                <a16:creationId xmlns:a16="http://schemas.microsoft.com/office/drawing/2014/main" id="{B9D6867F-6E0A-43CC-BFE7-9982B87750E3}"/>
              </a:ext>
            </a:extLst>
          </p:cNvPr>
          <p:cNvPicPr>
            <a:picLocks noChangeAspect="1"/>
          </p:cNvPicPr>
          <p:nvPr/>
        </p:nvPicPr>
        <p:blipFill>
          <a:blip r:embed="rId3"/>
          <a:stretch>
            <a:fillRect/>
          </a:stretch>
        </p:blipFill>
        <p:spPr>
          <a:xfrm>
            <a:off x="4707643" y="2440001"/>
            <a:ext cx="7089246" cy="3932657"/>
          </a:xfrm>
          <a:prstGeom prst="rect">
            <a:avLst/>
          </a:prstGeom>
        </p:spPr>
      </p:pic>
      <p:sp>
        <p:nvSpPr>
          <p:cNvPr id="6" name="Rectangle 5">
            <a:extLst>
              <a:ext uri="{FF2B5EF4-FFF2-40B4-BE49-F238E27FC236}">
                <a16:creationId xmlns:a16="http://schemas.microsoft.com/office/drawing/2014/main" id="{136272BD-CBD7-4AAD-AAC3-B092DDB7E8E9}"/>
              </a:ext>
            </a:extLst>
          </p:cNvPr>
          <p:cNvSpPr/>
          <p:nvPr/>
        </p:nvSpPr>
        <p:spPr>
          <a:xfrm>
            <a:off x="736657" y="2873992"/>
            <a:ext cx="3598276" cy="2031325"/>
          </a:xfrm>
          <a:prstGeom prst="rect">
            <a:avLst/>
          </a:prstGeom>
        </p:spPr>
        <p:txBody>
          <a:bodyPr wrap="square">
            <a:spAutoFit/>
          </a:bodyPr>
          <a:lstStyle/>
          <a:p>
            <a:r>
              <a:rPr lang="tr-TR" dirty="0"/>
              <a:t>Fikir birliğinin oluşması için toplam kişi sayısının üçte ikisinin dürüst olması gerekir.</a:t>
            </a:r>
          </a:p>
          <a:p>
            <a:endParaRPr lang="tr-TR" dirty="0"/>
          </a:p>
          <a:p>
            <a:r>
              <a:rPr lang="tr-TR" dirty="0"/>
              <a:t>Hainlerin sayısı generallerin üçte birini geçmediği sürece Bizans Hata Toleransı sorun oluşturmayacaktır.</a:t>
            </a:r>
          </a:p>
        </p:txBody>
      </p:sp>
    </p:spTree>
    <p:extLst>
      <p:ext uri="{BB962C8B-B14F-4D97-AF65-F5344CB8AC3E}">
        <p14:creationId xmlns:p14="http://schemas.microsoft.com/office/powerpoint/2010/main" val="1284586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E4A76-0180-4CD0-B081-82F74A336136}">
  <ds:schemaRefs>
    <ds:schemaRef ds:uri="http://purl.org/dc/dcmitype/"/>
    <ds:schemaRef ds:uri="71af3243-3dd4-4a8d-8c0d-dd76da1f02a5"/>
    <ds:schemaRef ds:uri="http://schemas.microsoft.com/office/2006/documentManagement/types"/>
    <ds:schemaRef ds:uri="http://purl.org/dc/terms/"/>
    <ds:schemaRef ds:uri="http://www.w3.org/XML/1998/namespace"/>
    <ds:schemaRef ds:uri="16c05727-aa75-4e4a-9b5f-8a80a1165891"/>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3127</Words>
  <Application>Microsoft Office PowerPoint</Application>
  <PresentationFormat>Widescreen</PresentationFormat>
  <Paragraphs>341</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charter</vt:lpstr>
      <vt:lpstr>Garamond</vt:lpstr>
      <vt:lpstr>sohne</vt:lpstr>
      <vt:lpstr>SavonVTI</vt:lpstr>
      <vt:lpstr>BLOCKCHAIN TEKNOLOJİSİ</vt:lpstr>
      <vt:lpstr>Ders İçeriği</vt:lpstr>
      <vt:lpstr>Bu hafta</vt:lpstr>
      <vt:lpstr>Konsensus (Fikir Birliği)</vt:lpstr>
      <vt:lpstr>Konsensus Hedefleri</vt:lpstr>
      <vt:lpstr>Çifte Harcama Problemi</vt:lpstr>
      <vt:lpstr>Çözüm: Onaylama + Konsensus</vt:lpstr>
      <vt:lpstr>Bizans Generalleri</vt:lpstr>
      <vt:lpstr>Bizans Hata Toleransı (BFT)</vt:lpstr>
      <vt:lpstr>Pratik Bizans Hata Toleransı (PBFT)</vt:lpstr>
      <vt:lpstr>Pratik Bizans Hata Toleransı (PBFT)</vt:lpstr>
      <vt:lpstr>Federe Bizans Anlaşması (FBA)</vt:lpstr>
      <vt:lpstr>Federe Bizans Anlaşması (FBA)</vt:lpstr>
      <vt:lpstr>Proof of Work (PoW)</vt:lpstr>
      <vt:lpstr>PoW – Kriptografik Bulmaca</vt:lpstr>
      <vt:lpstr>PoW – Konsensus</vt:lpstr>
      <vt:lpstr>PoW – Avantaj - Dezavantaj</vt:lpstr>
      <vt:lpstr>Proof of Stake (PoS)</vt:lpstr>
      <vt:lpstr>PoS – Nasıl Çalışır?</vt:lpstr>
      <vt:lpstr>PoS – Avantaj - Dezavantaj</vt:lpstr>
      <vt:lpstr>PowerPoint Presentation</vt:lpstr>
      <vt:lpstr>Delegated Byzantine Fault Tolerance</vt:lpstr>
      <vt:lpstr>Delegated Byzantine Fault Tolerance</vt:lpstr>
      <vt:lpstr>Karşılaştırma Tablosu</vt:lpstr>
      <vt:lpstr>Delegated Proof-of-Stake (DPoS)</vt:lpstr>
      <vt:lpstr>Proof Of Elapsed Time (#POET)</vt:lpstr>
      <vt:lpstr>Proof-of-Weight (PoWeight)</vt:lpstr>
      <vt:lpstr>Directed Acyclic Graphs (DAGs)</vt:lpstr>
      <vt:lpstr>Avalanche Snowball</vt:lpstr>
      <vt:lpstr>Avalanche DAG</vt:lpstr>
      <vt:lpstr>DAG Konsensus Algoritmaları</vt:lpstr>
      <vt:lpstr>DAG Konsensus Algoritmaları</vt:lpstr>
      <vt:lpstr>ÖDEV</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2021-07-27T18:43:06Z</dcterms:created>
  <dcterms:modified xsi:type="dcterms:W3CDTF">2021-10-22T15:58:50Z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86ca3505-160d-4254-8bbc-d1a48640d714</vt:lpwstr>
  </property>
  <property fmtid="{D5CDD505-2E9C-101B-9397-08002B2CF9AE}" pid="4" name="TURKCELLCLASSIFICATION">
    <vt:lpwstr>TURKCELL DAHİLİ</vt:lpwstr>
  </property>
</Properties>
</file>